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04"/>
  </p:notesMasterIdLst>
  <p:sldIdLst>
    <p:sldId id="256" r:id="rId5"/>
    <p:sldId id="258" r:id="rId6"/>
    <p:sldId id="260" r:id="rId7"/>
    <p:sldId id="257" r:id="rId8"/>
    <p:sldId id="263" r:id="rId9"/>
    <p:sldId id="262" r:id="rId10"/>
    <p:sldId id="259" r:id="rId11"/>
    <p:sldId id="261"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90" r:id="rId38"/>
    <p:sldId id="291" r:id="rId39"/>
    <p:sldId id="292" r:id="rId40"/>
    <p:sldId id="293" r:id="rId41"/>
    <p:sldId id="294" r:id="rId42"/>
    <p:sldId id="295" r:id="rId43"/>
    <p:sldId id="296" r:id="rId44"/>
    <p:sldId id="297" r:id="rId45"/>
    <p:sldId id="934"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22" r:id="rId62"/>
    <p:sldId id="313" r:id="rId63"/>
    <p:sldId id="314" r:id="rId64"/>
    <p:sldId id="315" r:id="rId65"/>
    <p:sldId id="316" r:id="rId66"/>
    <p:sldId id="317" r:id="rId67"/>
    <p:sldId id="318" r:id="rId68"/>
    <p:sldId id="319" r:id="rId69"/>
    <p:sldId id="320" r:id="rId70"/>
    <p:sldId id="321" r:id="rId71"/>
    <p:sldId id="323" r:id="rId72"/>
    <p:sldId id="324" r:id="rId73"/>
    <p:sldId id="325" r:id="rId74"/>
    <p:sldId id="326" r:id="rId75"/>
    <p:sldId id="327" r:id="rId76"/>
    <p:sldId id="328" r:id="rId77"/>
    <p:sldId id="329" r:id="rId78"/>
    <p:sldId id="330" r:id="rId79"/>
    <p:sldId id="331" r:id="rId80"/>
    <p:sldId id="332" r:id="rId81"/>
    <p:sldId id="334" r:id="rId82"/>
    <p:sldId id="333" r:id="rId83"/>
    <p:sldId id="335" r:id="rId84"/>
    <p:sldId id="336" r:id="rId85"/>
    <p:sldId id="337" r:id="rId86"/>
    <p:sldId id="338" r:id="rId87"/>
    <p:sldId id="339" r:id="rId88"/>
    <p:sldId id="340" r:id="rId89"/>
    <p:sldId id="820" r:id="rId90"/>
    <p:sldId id="840" r:id="rId91"/>
    <p:sldId id="821" r:id="rId92"/>
    <p:sldId id="841" r:id="rId93"/>
    <p:sldId id="842" r:id="rId94"/>
    <p:sldId id="843" r:id="rId95"/>
    <p:sldId id="856" r:id="rId96"/>
    <p:sldId id="844" r:id="rId97"/>
    <p:sldId id="845" r:id="rId98"/>
    <p:sldId id="846" r:id="rId99"/>
    <p:sldId id="847" r:id="rId100"/>
    <p:sldId id="848" r:id="rId101"/>
    <p:sldId id="849" r:id="rId102"/>
    <p:sldId id="850" r:id="rId103"/>
    <p:sldId id="851" r:id="rId104"/>
    <p:sldId id="852" r:id="rId105"/>
    <p:sldId id="853" r:id="rId106"/>
    <p:sldId id="854" r:id="rId107"/>
    <p:sldId id="855" r:id="rId108"/>
    <p:sldId id="857" r:id="rId109"/>
    <p:sldId id="858" r:id="rId110"/>
    <p:sldId id="859" r:id="rId111"/>
    <p:sldId id="863" r:id="rId112"/>
    <p:sldId id="861" r:id="rId113"/>
    <p:sldId id="860" r:id="rId114"/>
    <p:sldId id="862" r:id="rId115"/>
    <p:sldId id="864" r:id="rId116"/>
    <p:sldId id="865" r:id="rId117"/>
    <p:sldId id="866" r:id="rId118"/>
    <p:sldId id="867" r:id="rId119"/>
    <p:sldId id="868" r:id="rId120"/>
    <p:sldId id="869" r:id="rId121"/>
    <p:sldId id="870" r:id="rId122"/>
    <p:sldId id="871" r:id="rId123"/>
    <p:sldId id="872" r:id="rId124"/>
    <p:sldId id="875" r:id="rId125"/>
    <p:sldId id="873" r:id="rId126"/>
    <p:sldId id="874" r:id="rId127"/>
    <p:sldId id="876" r:id="rId128"/>
    <p:sldId id="877" r:id="rId129"/>
    <p:sldId id="878" r:id="rId130"/>
    <p:sldId id="879" r:id="rId131"/>
    <p:sldId id="880" r:id="rId132"/>
    <p:sldId id="881" r:id="rId133"/>
    <p:sldId id="882" r:id="rId134"/>
    <p:sldId id="883" r:id="rId135"/>
    <p:sldId id="936" r:id="rId136"/>
    <p:sldId id="937" r:id="rId137"/>
    <p:sldId id="938" r:id="rId138"/>
    <p:sldId id="939" r:id="rId139"/>
    <p:sldId id="884" r:id="rId140"/>
    <p:sldId id="885" r:id="rId141"/>
    <p:sldId id="886" r:id="rId142"/>
    <p:sldId id="887" r:id="rId143"/>
    <p:sldId id="888" r:id="rId144"/>
    <p:sldId id="889" r:id="rId145"/>
    <p:sldId id="890" r:id="rId146"/>
    <p:sldId id="891" r:id="rId147"/>
    <p:sldId id="892" r:id="rId148"/>
    <p:sldId id="893" r:id="rId149"/>
    <p:sldId id="894" r:id="rId150"/>
    <p:sldId id="895" r:id="rId151"/>
    <p:sldId id="896" r:id="rId152"/>
    <p:sldId id="897" r:id="rId153"/>
    <p:sldId id="898" r:id="rId154"/>
    <p:sldId id="899" r:id="rId155"/>
    <p:sldId id="900" r:id="rId156"/>
    <p:sldId id="901" r:id="rId157"/>
    <p:sldId id="902" r:id="rId158"/>
    <p:sldId id="903" r:id="rId159"/>
    <p:sldId id="940" r:id="rId160"/>
    <p:sldId id="904" r:id="rId161"/>
    <p:sldId id="905" r:id="rId162"/>
    <p:sldId id="906" r:id="rId163"/>
    <p:sldId id="907" r:id="rId164"/>
    <p:sldId id="908" r:id="rId165"/>
    <p:sldId id="909" r:id="rId166"/>
    <p:sldId id="910" r:id="rId167"/>
    <p:sldId id="911" r:id="rId168"/>
    <p:sldId id="912" r:id="rId169"/>
    <p:sldId id="913"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914" r:id="rId184"/>
    <p:sldId id="915" r:id="rId185"/>
    <p:sldId id="916" r:id="rId186"/>
    <p:sldId id="917" r:id="rId187"/>
    <p:sldId id="918" r:id="rId188"/>
    <p:sldId id="919" r:id="rId189"/>
    <p:sldId id="920" r:id="rId190"/>
    <p:sldId id="921" r:id="rId191"/>
    <p:sldId id="922" r:id="rId192"/>
    <p:sldId id="923" r:id="rId193"/>
    <p:sldId id="924" r:id="rId194"/>
    <p:sldId id="925" r:id="rId195"/>
    <p:sldId id="926" r:id="rId196"/>
    <p:sldId id="927" r:id="rId197"/>
    <p:sldId id="928" r:id="rId198"/>
    <p:sldId id="929" r:id="rId199"/>
    <p:sldId id="930" r:id="rId200"/>
    <p:sldId id="935" r:id="rId201"/>
    <p:sldId id="932" r:id="rId202"/>
    <p:sldId id="933" r:id="rId2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5" autoAdjust="0"/>
    <p:restoredTop sz="90327" autoAdjust="0"/>
  </p:normalViewPr>
  <p:slideViewPr>
    <p:cSldViewPr snapToGrid="0">
      <p:cViewPr varScale="1">
        <p:scale>
          <a:sx n="74" d="100"/>
          <a:sy n="74" d="100"/>
        </p:scale>
        <p:origin x="1181"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slide" Target="slides/slide193.xml"/><Relationship Id="rId206" Type="http://schemas.openxmlformats.org/officeDocument/2006/relationships/viewProps" Target="viewProps.xml"/><Relationship Id="rId201" Type="http://schemas.openxmlformats.org/officeDocument/2006/relationships/slide" Target="slides/slide197.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microsoft.com/office/2016/11/relationships/changesInfo" Target="changesInfos/changesInfo1.xml"/><Relationship Id="rId190" Type="http://schemas.openxmlformats.org/officeDocument/2006/relationships/slide" Target="slides/slide186.xml"/><Relationship Id="rId204"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pal Sonune" userId="a84d000b-e407-4958-bec6-a75de855f8bf" providerId="ADAL" clId="{1A056563-0FE0-460F-ADDD-0A23E1A4EAAA}"/>
    <pc:docChg chg="modSld">
      <pc:chgData name="Gopal Sonune" userId="a84d000b-e407-4958-bec6-a75de855f8bf" providerId="ADAL" clId="{1A056563-0FE0-460F-ADDD-0A23E1A4EAAA}" dt="2024-08-28T05:28:45.147" v="66" actId="729"/>
      <pc:docMkLst>
        <pc:docMk/>
      </pc:docMkLst>
      <pc:sldChg chg="modNotesTx">
        <pc:chgData name="Gopal Sonune" userId="a84d000b-e407-4958-bec6-a75de855f8bf" providerId="ADAL" clId="{1A056563-0FE0-460F-ADDD-0A23E1A4EAAA}" dt="2024-08-20T05:32:35.281" v="65" actId="20577"/>
        <pc:sldMkLst>
          <pc:docMk/>
          <pc:sldMk cId="3978762580" sldId="296"/>
        </pc:sldMkLst>
      </pc:sldChg>
      <pc:sldChg chg="mod modShow">
        <pc:chgData name="Gopal Sonune" userId="a84d000b-e407-4958-bec6-a75de855f8bf" providerId="ADAL" clId="{1A056563-0FE0-460F-ADDD-0A23E1A4EAAA}" dt="2024-08-28T05:28:45.147" v="66" actId="729"/>
        <pc:sldMkLst>
          <pc:docMk/>
          <pc:sldMk cId="2999567031" sldId="84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4E3037-60F7-4648-84DA-27D5B58D93B8}"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en-IN"/>
        </a:p>
      </dgm:t>
    </dgm:pt>
    <dgm:pt modelId="{69DA9CAC-7DFE-454C-8C8F-BA1D8E35DAF7}">
      <dgm:prSet phldrT="[Text]"/>
      <dgm:spPr/>
      <dgm:t>
        <a:bodyPr/>
        <a:lstStyle/>
        <a:p>
          <a:r>
            <a:rPr lang="en-IN" b="1" dirty="0"/>
            <a:t>Protocols</a:t>
          </a:r>
        </a:p>
      </dgm:t>
    </dgm:pt>
    <dgm:pt modelId="{2FB3F06F-25A4-4361-8380-2CBE221BC0EF}" type="parTrans" cxnId="{E40E36C0-8279-4E2C-8805-B402CF8C40FE}">
      <dgm:prSet/>
      <dgm:spPr/>
      <dgm:t>
        <a:bodyPr/>
        <a:lstStyle/>
        <a:p>
          <a:endParaRPr lang="en-IN"/>
        </a:p>
      </dgm:t>
    </dgm:pt>
    <dgm:pt modelId="{FA0429B4-8448-4C73-A622-D23B19BDA275}" type="sibTrans" cxnId="{E40E36C0-8279-4E2C-8805-B402CF8C40FE}">
      <dgm:prSet/>
      <dgm:spPr/>
      <dgm:t>
        <a:bodyPr/>
        <a:lstStyle/>
        <a:p>
          <a:endParaRPr lang="en-IN"/>
        </a:p>
      </dgm:t>
    </dgm:pt>
    <dgm:pt modelId="{56554C4F-7697-4871-81E7-9821CFB50DE2}">
      <dgm:prSet phldrT="[Text]" custT="1"/>
      <dgm:spPr/>
      <dgm:t>
        <a:bodyPr/>
        <a:lstStyle/>
        <a:p>
          <a:r>
            <a:rPr lang="en-IN" sz="2400" b="1" dirty="0"/>
            <a:t>Noiseless Channel</a:t>
          </a:r>
        </a:p>
      </dgm:t>
    </dgm:pt>
    <dgm:pt modelId="{0A2BA793-E895-4B04-96F2-A5F4447F478A}" type="parTrans" cxnId="{55A86635-E7A6-429B-AF9B-2A23535E1117}">
      <dgm:prSet/>
      <dgm:spPr/>
      <dgm:t>
        <a:bodyPr/>
        <a:lstStyle/>
        <a:p>
          <a:endParaRPr lang="en-IN"/>
        </a:p>
      </dgm:t>
    </dgm:pt>
    <dgm:pt modelId="{C9457E54-16AF-4AC1-A435-9CF66B7D93EC}" type="sibTrans" cxnId="{55A86635-E7A6-429B-AF9B-2A23535E1117}">
      <dgm:prSet/>
      <dgm:spPr/>
      <dgm:t>
        <a:bodyPr/>
        <a:lstStyle/>
        <a:p>
          <a:endParaRPr lang="en-IN"/>
        </a:p>
      </dgm:t>
    </dgm:pt>
    <dgm:pt modelId="{537B20C4-F480-4893-892E-939B4BD4D7E5}">
      <dgm:prSet phldrT="[Text]" custT="1"/>
      <dgm:spPr/>
      <dgm:t>
        <a:bodyPr/>
        <a:lstStyle/>
        <a:p>
          <a:pPr marL="0" lvl="0" indent="0" algn="ctr" defTabSz="1066800">
            <a:lnSpc>
              <a:spcPct val="90000"/>
            </a:lnSpc>
            <a:spcBef>
              <a:spcPct val="0"/>
            </a:spcBef>
            <a:spcAft>
              <a:spcPct val="35000"/>
            </a:spcAft>
            <a:buNone/>
          </a:pPr>
          <a:r>
            <a:rPr lang="en-IN" sz="2400" b="1" kern="1200" dirty="0">
              <a:latin typeface="Calibri" panose="020F0502020204030204"/>
              <a:ea typeface="+mn-ea"/>
              <a:cs typeface="+mn-cs"/>
            </a:rPr>
            <a:t>Noisy Channel</a:t>
          </a:r>
        </a:p>
      </dgm:t>
    </dgm:pt>
    <dgm:pt modelId="{AFBFB2F1-185C-4F20-B9E0-B1B6E6D13834}" type="parTrans" cxnId="{968FCA8B-DE71-4F2A-8920-D918E3FC5378}">
      <dgm:prSet/>
      <dgm:spPr/>
      <dgm:t>
        <a:bodyPr/>
        <a:lstStyle/>
        <a:p>
          <a:endParaRPr lang="en-IN"/>
        </a:p>
      </dgm:t>
    </dgm:pt>
    <dgm:pt modelId="{47E4F136-D89D-45F9-9A12-F5E0236BFE19}" type="sibTrans" cxnId="{968FCA8B-DE71-4F2A-8920-D918E3FC5378}">
      <dgm:prSet/>
      <dgm:spPr/>
      <dgm:t>
        <a:bodyPr/>
        <a:lstStyle/>
        <a:p>
          <a:endParaRPr lang="en-IN"/>
        </a:p>
      </dgm:t>
    </dgm:pt>
    <dgm:pt modelId="{C664A6D0-8364-445C-9BEC-B2DE6823A50D}">
      <dgm:prSet/>
      <dgm:spPr/>
      <dgm:t>
        <a:bodyPr/>
        <a:lstStyle/>
        <a:p>
          <a:r>
            <a:rPr lang="en-IN" dirty="0"/>
            <a:t>Simplest</a:t>
          </a:r>
        </a:p>
      </dgm:t>
    </dgm:pt>
    <dgm:pt modelId="{CA2610BF-C0B8-4145-A617-3C1B319936D0}" type="parTrans" cxnId="{02C8572D-1324-4C17-AAF3-A4D125941511}">
      <dgm:prSet/>
      <dgm:spPr/>
      <dgm:t>
        <a:bodyPr/>
        <a:lstStyle/>
        <a:p>
          <a:endParaRPr lang="en-IN"/>
        </a:p>
      </dgm:t>
    </dgm:pt>
    <dgm:pt modelId="{F91BAD94-BC2B-4748-871D-3BF774FE0412}" type="sibTrans" cxnId="{02C8572D-1324-4C17-AAF3-A4D125941511}">
      <dgm:prSet/>
      <dgm:spPr/>
      <dgm:t>
        <a:bodyPr/>
        <a:lstStyle/>
        <a:p>
          <a:endParaRPr lang="en-IN"/>
        </a:p>
      </dgm:t>
    </dgm:pt>
    <dgm:pt modelId="{3B81F650-393D-4011-A413-44526E76CD00}">
      <dgm:prSet/>
      <dgm:spPr/>
      <dgm:t>
        <a:bodyPr/>
        <a:lstStyle/>
        <a:p>
          <a:r>
            <a:rPr lang="en-IN" dirty="0"/>
            <a:t>Stop-and-Wait</a:t>
          </a:r>
        </a:p>
      </dgm:t>
    </dgm:pt>
    <dgm:pt modelId="{05ECF727-B026-48FA-BEC1-CD625BBA892D}" type="parTrans" cxnId="{D75FD814-6E34-443F-870F-B5410CA22C22}">
      <dgm:prSet/>
      <dgm:spPr/>
      <dgm:t>
        <a:bodyPr/>
        <a:lstStyle/>
        <a:p>
          <a:endParaRPr lang="en-IN"/>
        </a:p>
      </dgm:t>
    </dgm:pt>
    <dgm:pt modelId="{EB6BC28F-0C98-4AF9-A4C9-81B69B997E30}" type="sibTrans" cxnId="{D75FD814-6E34-443F-870F-B5410CA22C22}">
      <dgm:prSet/>
      <dgm:spPr/>
      <dgm:t>
        <a:bodyPr/>
        <a:lstStyle/>
        <a:p>
          <a:endParaRPr lang="en-IN"/>
        </a:p>
      </dgm:t>
    </dgm:pt>
    <dgm:pt modelId="{03477BBD-A4CF-4E8B-9100-B6B5B9CB1B24}">
      <dgm:prSet/>
      <dgm:spPr/>
      <dgm:t>
        <a:bodyPr/>
        <a:lstStyle/>
        <a:p>
          <a:r>
            <a:rPr lang="en-IN" dirty="0"/>
            <a:t>Stop-and-Wait ARQ</a:t>
          </a:r>
        </a:p>
      </dgm:t>
    </dgm:pt>
    <dgm:pt modelId="{42B44D8A-38E6-4A85-BA4B-511B74940634}" type="parTrans" cxnId="{C09D08DB-9F0E-47DB-B379-3879104C43D4}">
      <dgm:prSet/>
      <dgm:spPr/>
      <dgm:t>
        <a:bodyPr/>
        <a:lstStyle/>
        <a:p>
          <a:endParaRPr lang="en-IN"/>
        </a:p>
      </dgm:t>
    </dgm:pt>
    <dgm:pt modelId="{4C6DD443-1354-4CC4-A810-E85CC6552A5D}" type="sibTrans" cxnId="{C09D08DB-9F0E-47DB-B379-3879104C43D4}">
      <dgm:prSet/>
      <dgm:spPr/>
      <dgm:t>
        <a:bodyPr/>
        <a:lstStyle/>
        <a:p>
          <a:endParaRPr lang="en-IN"/>
        </a:p>
      </dgm:t>
    </dgm:pt>
    <dgm:pt modelId="{5A890395-5BB2-4802-9D44-8AF05CA9EC2E}">
      <dgm:prSet/>
      <dgm:spPr/>
      <dgm:t>
        <a:bodyPr/>
        <a:lstStyle/>
        <a:p>
          <a:r>
            <a:rPr lang="en-IN" dirty="0"/>
            <a:t>Go-Back-N ARQ</a:t>
          </a:r>
        </a:p>
      </dgm:t>
    </dgm:pt>
    <dgm:pt modelId="{AA4B7BAC-BFFA-4536-9A6C-E26DF8467129}" type="parTrans" cxnId="{ABE38B2A-398D-4952-8D01-70A0E893ECAF}">
      <dgm:prSet/>
      <dgm:spPr/>
      <dgm:t>
        <a:bodyPr/>
        <a:lstStyle/>
        <a:p>
          <a:endParaRPr lang="en-IN"/>
        </a:p>
      </dgm:t>
    </dgm:pt>
    <dgm:pt modelId="{E98C68FF-E295-41F1-8128-40C892D0193D}" type="sibTrans" cxnId="{ABE38B2A-398D-4952-8D01-70A0E893ECAF}">
      <dgm:prSet/>
      <dgm:spPr/>
      <dgm:t>
        <a:bodyPr/>
        <a:lstStyle/>
        <a:p>
          <a:endParaRPr lang="en-IN"/>
        </a:p>
      </dgm:t>
    </dgm:pt>
    <dgm:pt modelId="{F854A164-39F5-4F7B-A12E-C13517189714}">
      <dgm:prSet/>
      <dgm:spPr/>
      <dgm:t>
        <a:bodyPr/>
        <a:lstStyle/>
        <a:p>
          <a:r>
            <a:rPr lang="en-IN" dirty="0"/>
            <a:t>Selective Repeat ARQ</a:t>
          </a:r>
        </a:p>
      </dgm:t>
    </dgm:pt>
    <dgm:pt modelId="{872F2ACD-119D-44B9-BD0D-2E6E2CBE84EC}" type="parTrans" cxnId="{44BEFB48-23C9-445E-9DBD-86A7F88A7B0B}">
      <dgm:prSet/>
      <dgm:spPr/>
      <dgm:t>
        <a:bodyPr/>
        <a:lstStyle/>
        <a:p>
          <a:endParaRPr lang="en-IN"/>
        </a:p>
      </dgm:t>
    </dgm:pt>
    <dgm:pt modelId="{83275A72-A568-4886-A45A-8166854BD578}" type="sibTrans" cxnId="{44BEFB48-23C9-445E-9DBD-86A7F88A7B0B}">
      <dgm:prSet/>
      <dgm:spPr/>
      <dgm:t>
        <a:bodyPr/>
        <a:lstStyle/>
        <a:p>
          <a:endParaRPr lang="en-IN"/>
        </a:p>
      </dgm:t>
    </dgm:pt>
    <dgm:pt modelId="{B49CD47F-66BD-4F02-A75A-FBA37592970B}" type="pres">
      <dgm:prSet presAssocID="{E84E3037-60F7-4648-84DA-27D5B58D93B8}" presName="hierChild1" presStyleCnt="0">
        <dgm:presLayoutVars>
          <dgm:orgChart val="1"/>
          <dgm:chPref val="1"/>
          <dgm:dir/>
          <dgm:animOne val="branch"/>
          <dgm:animLvl val="lvl"/>
          <dgm:resizeHandles/>
        </dgm:presLayoutVars>
      </dgm:prSet>
      <dgm:spPr/>
    </dgm:pt>
    <dgm:pt modelId="{9D8BCB06-26FA-48D1-9CB0-9E045B733271}" type="pres">
      <dgm:prSet presAssocID="{69DA9CAC-7DFE-454C-8C8F-BA1D8E35DAF7}" presName="hierRoot1" presStyleCnt="0">
        <dgm:presLayoutVars>
          <dgm:hierBranch val="init"/>
        </dgm:presLayoutVars>
      </dgm:prSet>
      <dgm:spPr/>
    </dgm:pt>
    <dgm:pt modelId="{D07026C8-58A8-419C-BBBC-042A9AE7AEDA}" type="pres">
      <dgm:prSet presAssocID="{69DA9CAC-7DFE-454C-8C8F-BA1D8E35DAF7}" presName="rootComposite1" presStyleCnt="0"/>
      <dgm:spPr/>
    </dgm:pt>
    <dgm:pt modelId="{3613380D-F091-47A9-A3C4-14150F229FA1}" type="pres">
      <dgm:prSet presAssocID="{69DA9CAC-7DFE-454C-8C8F-BA1D8E35DAF7}" presName="rootText1" presStyleLbl="node0" presStyleIdx="0" presStyleCnt="1" custScaleX="154579">
        <dgm:presLayoutVars>
          <dgm:chPref val="3"/>
        </dgm:presLayoutVars>
      </dgm:prSet>
      <dgm:spPr/>
    </dgm:pt>
    <dgm:pt modelId="{D4BF1065-1B5C-458C-A40C-195FA06C2C7A}" type="pres">
      <dgm:prSet presAssocID="{69DA9CAC-7DFE-454C-8C8F-BA1D8E35DAF7}" presName="rootConnector1" presStyleLbl="node1" presStyleIdx="0" presStyleCnt="0"/>
      <dgm:spPr/>
    </dgm:pt>
    <dgm:pt modelId="{E955CAE4-7F01-4214-8FB6-641AE310BF08}" type="pres">
      <dgm:prSet presAssocID="{69DA9CAC-7DFE-454C-8C8F-BA1D8E35DAF7}" presName="hierChild2" presStyleCnt="0"/>
      <dgm:spPr/>
    </dgm:pt>
    <dgm:pt modelId="{B1A6BA6B-876E-4CD5-8416-BD422D0C3179}" type="pres">
      <dgm:prSet presAssocID="{0A2BA793-E895-4B04-96F2-A5F4447F478A}" presName="Name37" presStyleLbl="parChTrans1D2" presStyleIdx="0" presStyleCnt="2"/>
      <dgm:spPr/>
    </dgm:pt>
    <dgm:pt modelId="{F27D2D37-9EF9-476E-9D82-8BD861D0F115}" type="pres">
      <dgm:prSet presAssocID="{56554C4F-7697-4871-81E7-9821CFB50DE2}" presName="hierRoot2" presStyleCnt="0">
        <dgm:presLayoutVars>
          <dgm:hierBranch val="init"/>
        </dgm:presLayoutVars>
      </dgm:prSet>
      <dgm:spPr/>
    </dgm:pt>
    <dgm:pt modelId="{D48CAB4B-E6A2-4E9F-9EBB-ABF747825F51}" type="pres">
      <dgm:prSet presAssocID="{56554C4F-7697-4871-81E7-9821CFB50DE2}" presName="rootComposite" presStyleCnt="0"/>
      <dgm:spPr/>
    </dgm:pt>
    <dgm:pt modelId="{BB56927B-F7C5-43D4-A916-67C0C24E5773}" type="pres">
      <dgm:prSet presAssocID="{56554C4F-7697-4871-81E7-9821CFB50DE2}" presName="rootText" presStyleLbl="node2" presStyleIdx="0" presStyleCnt="2" custScaleX="191895" custScaleY="95137" custLinFactNeighborX="-99439" custLinFactNeighborY="14306">
        <dgm:presLayoutVars>
          <dgm:chPref val="3"/>
        </dgm:presLayoutVars>
      </dgm:prSet>
      <dgm:spPr/>
    </dgm:pt>
    <dgm:pt modelId="{4840AC18-6196-45C4-B07F-B35FB3C04DD2}" type="pres">
      <dgm:prSet presAssocID="{56554C4F-7697-4871-81E7-9821CFB50DE2}" presName="rootConnector" presStyleLbl="node2" presStyleIdx="0" presStyleCnt="2"/>
      <dgm:spPr/>
    </dgm:pt>
    <dgm:pt modelId="{F7F46AB0-64A9-40A6-A5FF-F0F7361396D8}" type="pres">
      <dgm:prSet presAssocID="{56554C4F-7697-4871-81E7-9821CFB50DE2}" presName="hierChild4" presStyleCnt="0"/>
      <dgm:spPr/>
    </dgm:pt>
    <dgm:pt modelId="{39CFAA62-CA2D-4F93-9DFC-45A39DAB5C86}" type="pres">
      <dgm:prSet presAssocID="{CA2610BF-C0B8-4145-A617-3C1B319936D0}" presName="Name37" presStyleLbl="parChTrans1D3" presStyleIdx="0" presStyleCnt="5"/>
      <dgm:spPr/>
    </dgm:pt>
    <dgm:pt modelId="{21E38ED5-FDA3-4802-8511-5853A55B8CAF}" type="pres">
      <dgm:prSet presAssocID="{C664A6D0-8364-445C-9BEC-B2DE6823A50D}" presName="hierRoot2" presStyleCnt="0">
        <dgm:presLayoutVars>
          <dgm:hierBranch val="init"/>
        </dgm:presLayoutVars>
      </dgm:prSet>
      <dgm:spPr/>
    </dgm:pt>
    <dgm:pt modelId="{D47EDB10-B2F6-4068-9987-FBEF266B278E}" type="pres">
      <dgm:prSet presAssocID="{C664A6D0-8364-445C-9BEC-B2DE6823A50D}" presName="rootComposite" presStyleCnt="0"/>
      <dgm:spPr/>
    </dgm:pt>
    <dgm:pt modelId="{6EB5E09B-4C32-4A6D-B9DB-98AAC15FDB57}" type="pres">
      <dgm:prSet presAssocID="{C664A6D0-8364-445C-9BEC-B2DE6823A50D}" presName="rootText" presStyleLbl="node3" presStyleIdx="0" presStyleCnt="5" custScaleX="143424" custLinFactNeighborX="-90180" custLinFactNeighborY="10053">
        <dgm:presLayoutVars>
          <dgm:chPref val="3"/>
        </dgm:presLayoutVars>
      </dgm:prSet>
      <dgm:spPr/>
    </dgm:pt>
    <dgm:pt modelId="{6D557FB3-10FF-4287-9D95-A31CF514B544}" type="pres">
      <dgm:prSet presAssocID="{C664A6D0-8364-445C-9BEC-B2DE6823A50D}" presName="rootConnector" presStyleLbl="node3" presStyleIdx="0" presStyleCnt="5"/>
      <dgm:spPr/>
    </dgm:pt>
    <dgm:pt modelId="{134E03EE-B3AB-4E51-9283-43540F9BF337}" type="pres">
      <dgm:prSet presAssocID="{C664A6D0-8364-445C-9BEC-B2DE6823A50D}" presName="hierChild4" presStyleCnt="0"/>
      <dgm:spPr/>
    </dgm:pt>
    <dgm:pt modelId="{F4ECD0FC-99EA-4CA7-B416-834E512C5954}" type="pres">
      <dgm:prSet presAssocID="{C664A6D0-8364-445C-9BEC-B2DE6823A50D}" presName="hierChild5" presStyleCnt="0"/>
      <dgm:spPr/>
    </dgm:pt>
    <dgm:pt modelId="{36E2153A-6553-46EA-8CA2-935F8843EF54}" type="pres">
      <dgm:prSet presAssocID="{05ECF727-B026-48FA-BEC1-CD625BBA892D}" presName="Name37" presStyleLbl="parChTrans1D3" presStyleIdx="1" presStyleCnt="5"/>
      <dgm:spPr/>
    </dgm:pt>
    <dgm:pt modelId="{38BC6336-2875-4995-AA45-CA4FB71F5F2B}" type="pres">
      <dgm:prSet presAssocID="{3B81F650-393D-4011-A413-44526E76CD00}" presName="hierRoot2" presStyleCnt="0">
        <dgm:presLayoutVars>
          <dgm:hierBranch val="init"/>
        </dgm:presLayoutVars>
      </dgm:prSet>
      <dgm:spPr/>
    </dgm:pt>
    <dgm:pt modelId="{42A85F5C-6F3B-4663-8225-DB00684DD467}" type="pres">
      <dgm:prSet presAssocID="{3B81F650-393D-4011-A413-44526E76CD00}" presName="rootComposite" presStyleCnt="0"/>
      <dgm:spPr/>
    </dgm:pt>
    <dgm:pt modelId="{19CB459B-A3B4-47BD-8148-DBA07AED68C3}" type="pres">
      <dgm:prSet presAssocID="{3B81F650-393D-4011-A413-44526E76CD00}" presName="rootText" presStyleLbl="node3" presStyleIdx="1" presStyleCnt="5" custScaleX="143423" custLinFactNeighborX="-89447" custLinFactNeighborY="-10420">
        <dgm:presLayoutVars>
          <dgm:chPref val="3"/>
        </dgm:presLayoutVars>
      </dgm:prSet>
      <dgm:spPr/>
    </dgm:pt>
    <dgm:pt modelId="{EAEAAECF-BBD5-4F26-A99A-BB7308D93C6D}" type="pres">
      <dgm:prSet presAssocID="{3B81F650-393D-4011-A413-44526E76CD00}" presName="rootConnector" presStyleLbl="node3" presStyleIdx="1" presStyleCnt="5"/>
      <dgm:spPr/>
    </dgm:pt>
    <dgm:pt modelId="{6FF55511-97CD-48F3-8B3B-FC1998CB0042}" type="pres">
      <dgm:prSet presAssocID="{3B81F650-393D-4011-A413-44526E76CD00}" presName="hierChild4" presStyleCnt="0"/>
      <dgm:spPr/>
    </dgm:pt>
    <dgm:pt modelId="{CE572B8E-06C1-41E7-B29B-686264A17A0B}" type="pres">
      <dgm:prSet presAssocID="{3B81F650-393D-4011-A413-44526E76CD00}" presName="hierChild5" presStyleCnt="0"/>
      <dgm:spPr/>
    </dgm:pt>
    <dgm:pt modelId="{F11475F8-A1FF-4C7B-971A-DFA2B11E225A}" type="pres">
      <dgm:prSet presAssocID="{56554C4F-7697-4871-81E7-9821CFB50DE2}" presName="hierChild5" presStyleCnt="0"/>
      <dgm:spPr/>
    </dgm:pt>
    <dgm:pt modelId="{724E7885-1530-4FEC-BDB9-60EB3D118209}" type="pres">
      <dgm:prSet presAssocID="{AFBFB2F1-185C-4F20-B9E0-B1B6E6D13834}" presName="Name37" presStyleLbl="parChTrans1D2" presStyleIdx="1" presStyleCnt="2"/>
      <dgm:spPr/>
    </dgm:pt>
    <dgm:pt modelId="{FC7F2C1F-9779-4E22-B1B7-ECFF321E87C0}" type="pres">
      <dgm:prSet presAssocID="{537B20C4-F480-4893-892E-939B4BD4D7E5}" presName="hierRoot2" presStyleCnt="0">
        <dgm:presLayoutVars>
          <dgm:hierBranch val="init"/>
        </dgm:presLayoutVars>
      </dgm:prSet>
      <dgm:spPr/>
    </dgm:pt>
    <dgm:pt modelId="{E407B392-A6BE-4651-AE6C-126B4F18A04C}" type="pres">
      <dgm:prSet presAssocID="{537B20C4-F480-4893-892E-939B4BD4D7E5}" presName="rootComposite" presStyleCnt="0"/>
      <dgm:spPr/>
    </dgm:pt>
    <dgm:pt modelId="{C78D5FD2-B26E-41D5-B165-5387D2641128}" type="pres">
      <dgm:prSet presAssocID="{537B20C4-F480-4893-892E-939B4BD4D7E5}" presName="rootText" presStyleLbl="node2" presStyleIdx="1" presStyleCnt="2" custScaleX="203266" custLinFactNeighborX="94259" custLinFactNeighborY="10016">
        <dgm:presLayoutVars>
          <dgm:chPref val="3"/>
        </dgm:presLayoutVars>
      </dgm:prSet>
      <dgm:spPr/>
    </dgm:pt>
    <dgm:pt modelId="{7255AB6B-AE09-4E57-8F8A-354CB6632F29}" type="pres">
      <dgm:prSet presAssocID="{537B20C4-F480-4893-892E-939B4BD4D7E5}" presName="rootConnector" presStyleLbl="node2" presStyleIdx="1" presStyleCnt="2"/>
      <dgm:spPr/>
    </dgm:pt>
    <dgm:pt modelId="{734CB08A-5B05-4A94-961A-605A3B59C891}" type="pres">
      <dgm:prSet presAssocID="{537B20C4-F480-4893-892E-939B4BD4D7E5}" presName="hierChild4" presStyleCnt="0"/>
      <dgm:spPr/>
    </dgm:pt>
    <dgm:pt modelId="{46A79541-C776-4C8A-ABD4-5EB74A75E21B}" type="pres">
      <dgm:prSet presAssocID="{42B44D8A-38E6-4A85-BA4B-511B74940634}" presName="Name37" presStyleLbl="parChTrans1D3" presStyleIdx="2" presStyleCnt="5"/>
      <dgm:spPr/>
    </dgm:pt>
    <dgm:pt modelId="{86A27CD9-95E1-45CE-97C1-C1A8BBA81476}" type="pres">
      <dgm:prSet presAssocID="{03477BBD-A4CF-4E8B-9100-B6B5B9CB1B24}" presName="hierRoot2" presStyleCnt="0">
        <dgm:presLayoutVars>
          <dgm:hierBranch val="init"/>
        </dgm:presLayoutVars>
      </dgm:prSet>
      <dgm:spPr/>
    </dgm:pt>
    <dgm:pt modelId="{37EA9BEE-FDB5-4398-8881-591095A17B9A}" type="pres">
      <dgm:prSet presAssocID="{03477BBD-A4CF-4E8B-9100-B6B5B9CB1B24}" presName="rootComposite" presStyleCnt="0"/>
      <dgm:spPr/>
    </dgm:pt>
    <dgm:pt modelId="{AF31A45C-4205-4968-9419-ED4A4B5F1F93}" type="pres">
      <dgm:prSet presAssocID="{03477BBD-A4CF-4E8B-9100-B6B5B9CB1B24}" presName="rootText" presStyleLbl="node3" presStyleIdx="2" presStyleCnt="5" custScaleX="162593" custLinFactX="514" custLinFactNeighborX="100000" custLinFactNeighborY="13159">
        <dgm:presLayoutVars>
          <dgm:chPref val="3"/>
        </dgm:presLayoutVars>
      </dgm:prSet>
      <dgm:spPr/>
    </dgm:pt>
    <dgm:pt modelId="{3730CBB6-99B4-4D00-8059-DF8881C2EB7D}" type="pres">
      <dgm:prSet presAssocID="{03477BBD-A4CF-4E8B-9100-B6B5B9CB1B24}" presName="rootConnector" presStyleLbl="node3" presStyleIdx="2" presStyleCnt="5"/>
      <dgm:spPr/>
    </dgm:pt>
    <dgm:pt modelId="{B4D338F5-534C-499E-A1C0-D270367B930B}" type="pres">
      <dgm:prSet presAssocID="{03477BBD-A4CF-4E8B-9100-B6B5B9CB1B24}" presName="hierChild4" presStyleCnt="0"/>
      <dgm:spPr/>
    </dgm:pt>
    <dgm:pt modelId="{C5B10B3B-FADB-4396-8E68-DBECB8AA4B4B}" type="pres">
      <dgm:prSet presAssocID="{03477BBD-A4CF-4E8B-9100-B6B5B9CB1B24}" presName="hierChild5" presStyleCnt="0"/>
      <dgm:spPr/>
    </dgm:pt>
    <dgm:pt modelId="{0B19EF3C-F01B-4F03-8059-91F5D58DB022}" type="pres">
      <dgm:prSet presAssocID="{AA4B7BAC-BFFA-4536-9A6C-E26DF8467129}" presName="Name37" presStyleLbl="parChTrans1D3" presStyleIdx="3" presStyleCnt="5"/>
      <dgm:spPr/>
    </dgm:pt>
    <dgm:pt modelId="{C5EC2A9D-4C1A-4B69-8904-17C1401B698E}" type="pres">
      <dgm:prSet presAssocID="{5A890395-5BB2-4802-9D44-8AF05CA9EC2E}" presName="hierRoot2" presStyleCnt="0">
        <dgm:presLayoutVars>
          <dgm:hierBranch val="init"/>
        </dgm:presLayoutVars>
      </dgm:prSet>
      <dgm:spPr/>
    </dgm:pt>
    <dgm:pt modelId="{01709E59-32D0-4238-B2E3-337475403B10}" type="pres">
      <dgm:prSet presAssocID="{5A890395-5BB2-4802-9D44-8AF05CA9EC2E}" presName="rootComposite" presStyleCnt="0"/>
      <dgm:spPr/>
    </dgm:pt>
    <dgm:pt modelId="{5E1984CA-F88D-4B62-9AB2-D74675858354}" type="pres">
      <dgm:prSet presAssocID="{5A890395-5BB2-4802-9D44-8AF05CA9EC2E}" presName="rootText" presStyleLbl="node3" presStyleIdx="3" presStyleCnt="5" custScaleX="161330" custLinFactX="1890" custLinFactNeighborX="100000" custLinFactNeighborY="-1552">
        <dgm:presLayoutVars>
          <dgm:chPref val="3"/>
        </dgm:presLayoutVars>
      </dgm:prSet>
      <dgm:spPr/>
    </dgm:pt>
    <dgm:pt modelId="{A1B37CB4-D802-421C-9182-2B369F46D666}" type="pres">
      <dgm:prSet presAssocID="{5A890395-5BB2-4802-9D44-8AF05CA9EC2E}" presName="rootConnector" presStyleLbl="node3" presStyleIdx="3" presStyleCnt="5"/>
      <dgm:spPr/>
    </dgm:pt>
    <dgm:pt modelId="{84F4F9C4-E93B-41CC-AF6C-656742063170}" type="pres">
      <dgm:prSet presAssocID="{5A890395-5BB2-4802-9D44-8AF05CA9EC2E}" presName="hierChild4" presStyleCnt="0"/>
      <dgm:spPr/>
    </dgm:pt>
    <dgm:pt modelId="{EFD71EE2-0446-4966-B4BA-4065F5635841}" type="pres">
      <dgm:prSet presAssocID="{5A890395-5BB2-4802-9D44-8AF05CA9EC2E}" presName="hierChild5" presStyleCnt="0"/>
      <dgm:spPr/>
    </dgm:pt>
    <dgm:pt modelId="{29A7EC50-A673-4FDE-9850-8DF685A14AD6}" type="pres">
      <dgm:prSet presAssocID="{872F2ACD-119D-44B9-BD0D-2E6E2CBE84EC}" presName="Name37" presStyleLbl="parChTrans1D3" presStyleIdx="4" presStyleCnt="5"/>
      <dgm:spPr/>
    </dgm:pt>
    <dgm:pt modelId="{5ABEF856-A417-40B8-ABF4-BDA7CFE96577}" type="pres">
      <dgm:prSet presAssocID="{F854A164-39F5-4F7B-A12E-C13517189714}" presName="hierRoot2" presStyleCnt="0">
        <dgm:presLayoutVars>
          <dgm:hierBranch val="init"/>
        </dgm:presLayoutVars>
      </dgm:prSet>
      <dgm:spPr/>
    </dgm:pt>
    <dgm:pt modelId="{F06CA026-1817-4D29-9A76-E61DC094AB0F}" type="pres">
      <dgm:prSet presAssocID="{F854A164-39F5-4F7B-A12E-C13517189714}" presName="rootComposite" presStyleCnt="0"/>
      <dgm:spPr/>
    </dgm:pt>
    <dgm:pt modelId="{8BA8D83A-5FB5-4CD0-8A30-D1D0BE296352}" type="pres">
      <dgm:prSet presAssocID="{F854A164-39F5-4F7B-A12E-C13517189714}" presName="rootText" presStyleLbl="node3" presStyleIdx="4" presStyleCnt="5" custScaleX="159352" custLinFactX="6143" custLinFactNeighborX="100000" custLinFactNeighborY="-9892">
        <dgm:presLayoutVars>
          <dgm:chPref val="3"/>
        </dgm:presLayoutVars>
      </dgm:prSet>
      <dgm:spPr/>
    </dgm:pt>
    <dgm:pt modelId="{F28C54F7-BCEF-4F1F-8B7F-217D9AF1CEE2}" type="pres">
      <dgm:prSet presAssocID="{F854A164-39F5-4F7B-A12E-C13517189714}" presName="rootConnector" presStyleLbl="node3" presStyleIdx="4" presStyleCnt="5"/>
      <dgm:spPr/>
    </dgm:pt>
    <dgm:pt modelId="{E30C450E-7607-4004-B6C7-1B51EEC32450}" type="pres">
      <dgm:prSet presAssocID="{F854A164-39F5-4F7B-A12E-C13517189714}" presName="hierChild4" presStyleCnt="0"/>
      <dgm:spPr/>
    </dgm:pt>
    <dgm:pt modelId="{15691F98-CD20-45D1-9C94-D6136405CF0F}" type="pres">
      <dgm:prSet presAssocID="{F854A164-39F5-4F7B-A12E-C13517189714}" presName="hierChild5" presStyleCnt="0"/>
      <dgm:spPr/>
    </dgm:pt>
    <dgm:pt modelId="{F8F7F1CB-1470-4DE3-A98C-282B70E26C04}" type="pres">
      <dgm:prSet presAssocID="{537B20C4-F480-4893-892E-939B4BD4D7E5}" presName="hierChild5" presStyleCnt="0"/>
      <dgm:spPr/>
    </dgm:pt>
    <dgm:pt modelId="{BA0C18DF-0129-43EC-B4AF-5549966DFA82}" type="pres">
      <dgm:prSet presAssocID="{69DA9CAC-7DFE-454C-8C8F-BA1D8E35DAF7}" presName="hierChild3" presStyleCnt="0"/>
      <dgm:spPr/>
    </dgm:pt>
  </dgm:ptLst>
  <dgm:cxnLst>
    <dgm:cxn modelId="{CAFC0101-084D-4C98-B1CC-1AD7C3794323}" type="presOf" srcId="{F854A164-39F5-4F7B-A12E-C13517189714}" destId="{F28C54F7-BCEF-4F1F-8B7F-217D9AF1CEE2}" srcOrd="1" destOrd="0" presId="urn:microsoft.com/office/officeart/2005/8/layout/orgChart1"/>
    <dgm:cxn modelId="{FDC95010-BA2B-4B86-8A01-516E88E10B92}" type="presOf" srcId="{537B20C4-F480-4893-892E-939B4BD4D7E5}" destId="{C78D5FD2-B26E-41D5-B165-5387D2641128}" srcOrd="0" destOrd="0" presId="urn:microsoft.com/office/officeart/2005/8/layout/orgChart1"/>
    <dgm:cxn modelId="{D75FD814-6E34-443F-870F-B5410CA22C22}" srcId="{56554C4F-7697-4871-81E7-9821CFB50DE2}" destId="{3B81F650-393D-4011-A413-44526E76CD00}" srcOrd="1" destOrd="0" parTransId="{05ECF727-B026-48FA-BEC1-CD625BBA892D}" sibTransId="{EB6BC28F-0C98-4AF9-A4C9-81B69B997E30}"/>
    <dgm:cxn modelId="{F88E0715-6C91-41F7-A986-027F71872C39}" type="presOf" srcId="{AFBFB2F1-185C-4F20-B9E0-B1B6E6D13834}" destId="{724E7885-1530-4FEC-BDB9-60EB3D118209}" srcOrd="0" destOrd="0" presId="urn:microsoft.com/office/officeart/2005/8/layout/orgChart1"/>
    <dgm:cxn modelId="{80E5E515-2168-47DE-8EBC-C47DB2D5FAC9}" type="presOf" srcId="{872F2ACD-119D-44B9-BD0D-2E6E2CBE84EC}" destId="{29A7EC50-A673-4FDE-9850-8DF685A14AD6}" srcOrd="0" destOrd="0" presId="urn:microsoft.com/office/officeart/2005/8/layout/orgChart1"/>
    <dgm:cxn modelId="{BA17631F-E0FC-489F-91CB-5B7A0D51055A}" type="presOf" srcId="{03477BBD-A4CF-4E8B-9100-B6B5B9CB1B24}" destId="{AF31A45C-4205-4968-9419-ED4A4B5F1F93}" srcOrd="0" destOrd="0" presId="urn:microsoft.com/office/officeart/2005/8/layout/orgChart1"/>
    <dgm:cxn modelId="{91E8EE26-F03E-4EAB-94FB-1B588AED25FF}" type="presOf" srcId="{AA4B7BAC-BFFA-4536-9A6C-E26DF8467129}" destId="{0B19EF3C-F01B-4F03-8059-91F5D58DB022}" srcOrd="0" destOrd="0" presId="urn:microsoft.com/office/officeart/2005/8/layout/orgChart1"/>
    <dgm:cxn modelId="{73E8F229-8F0F-4113-AA7A-B9824FD225B8}" type="presOf" srcId="{F854A164-39F5-4F7B-A12E-C13517189714}" destId="{8BA8D83A-5FB5-4CD0-8A30-D1D0BE296352}" srcOrd="0" destOrd="0" presId="urn:microsoft.com/office/officeart/2005/8/layout/orgChart1"/>
    <dgm:cxn modelId="{ABE38B2A-398D-4952-8D01-70A0E893ECAF}" srcId="{537B20C4-F480-4893-892E-939B4BD4D7E5}" destId="{5A890395-5BB2-4802-9D44-8AF05CA9EC2E}" srcOrd="1" destOrd="0" parTransId="{AA4B7BAC-BFFA-4536-9A6C-E26DF8467129}" sibTransId="{E98C68FF-E295-41F1-8128-40C892D0193D}"/>
    <dgm:cxn modelId="{02C8572D-1324-4C17-AAF3-A4D125941511}" srcId="{56554C4F-7697-4871-81E7-9821CFB50DE2}" destId="{C664A6D0-8364-445C-9BEC-B2DE6823A50D}" srcOrd="0" destOrd="0" parTransId="{CA2610BF-C0B8-4145-A617-3C1B319936D0}" sibTransId="{F91BAD94-BC2B-4748-871D-3BF774FE0412}"/>
    <dgm:cxn modelId="{55A86635-E7A6-429B-AF9B-2A23535E1117}" srcId="{69DA9CAC-7DFE-454C-8C8F-BA1D8E35DAF7}" destId="{56554C4F-7697-4871-81E7-9821CFB50DE2}" srcOrd="0" destOrd="0" parTransId="{0A2BA793-E895-4B04-96F2-A5F4447F478A}" sibTransId="{C9457E54-16AF-4AC1-A435-9CF66B7D93EC}"/>
    <dgm:cxn modelId="{44BEFB48-23C9-445E-9DBD-86A7F88A7B0B}" srcId="{537B20C4-F480-4893-892E-939B4BD4D7E5}" destId="{F854A164-39F5-4F7B-A12E-C13517189714}" srcOrd="2" destOrd="0" parTransId="{872F2ACD-119D-44B9-BD0D-2E6E2CBE84EC}" sibTransId="{83275A72-A568-4886-A45A-8166854BD578}"/>
    <dgm:cxn modelId="{871DFA55-FB8B-43EC-BE07-5AE522CB15A1}" type="presOf" srcId="{CA2610BF-C0B8-4145-A617-3C1B319936D0}" destId="{39CFAA62-CA2D-4F93-9DFC-45A39DAB5C86}" srcOrd="0" destOrd="0" presId="urn:microsoft.com/office/officeart/2005/8/layout/orgChart1"/>
    <dgm:cxn modelId="{DDDC9678-69E2-4F60-924A-D02BCB9B73AA}" type="presOf" srcId="{69DA9CAC-7DFE-454C-8C8F-BA1D8E35DAF7}" destId="{3613380D-F091-47A9-A3C4-14150F229FA1}" srcOrd="0" destOrd="0" presId="urn:microsoft.com/office/officeart/2005/8/layout/orgChart1"/>
    <dgm:cxn modelId="{8E4DF888-E779-4A0B-978A-49E8F4BDA634}" type="presOf" srcId="{5A890395-5BB2-4802-9D44-8AF05CA9EC2E}" destId="{5E1984CA-F88D-4B62-9AB2-D74675858354}" srcOrd="0" destOrd="0" presId="urn:microsoft.com/office/officeart/2005/8/layout/orgChart1"/>
    <dgm:cxn modelId="{968FCA8B-DE71-4F2A-8920-D918E3FC5378}" srcId="{69DA9CAC-7DFE-454C-8C8F-BA1D8E35DAF7}" destId="{537B20C4-F480-4893-892E-939B4BD4D7E5}" srcOrd="1" destOrd="0" parTransId="{AFBFB2F1-185C-4F20-B9E0-B1B6E6D13834}" sibTransId="{47E4F136-D89D-45F9-9A12-F5E0236BFE19}"/>
    <dgm:cxn modelId="{224AC2A6-F1E4-49DE-BCFB-C2E37F8C0EF6}" type="presOf" srcId="{537B20C4-F480-4893-892E-939B4BD4D7E5}" destId="{7255AB6B-AE09-4E57-8F8A-354CB6632F29}" srcOrd="1" destOrd="0" presId="urn:microsoft.com/office/officeart/2005/8/layout/orgChart1"/>
    <dgm:cxn modelId="{E1FCCDA9-2B3D-48C8-A0C9-F22DBE42D994}" type="presOf" srcId="{3B81F650-393D-4011-A413-44526E76CD00}" destId="{EAEAAECF-BBD5-4F26-A99A-BB7308D93C6D}" srcOrd="1" destOrd="0" presId="urn:microsoft.com/office/officeart/2005/8/layout/orgChart1"/>
    <dgm:cxn modelId="{8AE098AE-EE6F-46DD-88BD-A02757C9A6BF}" type="presOf" srcId="{E84E3037-60F7-4648-84DA-27D5B58D93B8}" destId="{B49CD47F-66BD-4F02-A75A-FBA37592970B}" srcOrd="0" destOrd="0" presId="urn:microsoft.com/office/officeart/2005/8/layout/orgChart1"/>
    <dgm:cxn modelId="{1E86B1B2-49B9-42FE-ABB3-040EDC8A67E8}" type="presOf" srcId="{42B44D8A-38E6-4A85-BA4B-511B74940634}" destId="{46A79541-C776-4C8A-ABD4-5EB74A75E21B}" srcOrd="0" destOrd="0" presId="urn:microsoft.com/office/officeart/2005/8/layout/orgChart1"/>
    <dgm:cxn modelId="{E40E36C0-8279-4E2C-8805-B402CF8C40FE}" srcId="{E84E3037-60F7-4648-84DA-27D5B58D93B8}" destId="{69DA9CAC-7DFE-454C-8C8F-BA1D8E35DAF7}" srcOrd="0" destOrd="0" parTransId="{2FB3F06F-25A4-4361-8380-2CBE221BC0EF}" sibTransId="{FA0429B4-8448-4C73-A622-D23B19BDA275}"/>
    <dgm:cxn modelId="{A85D9ECA-1074-4876-9F2F-8C40CF563B14}" type="presOf" srcId="{0A2BA793-E895-4B04-96F2-A5F4447F478A}" destId="{B1A6BA6B-876E-4CD5-8416-BD422D0C3179}" srcOrd="0" destOrd="0" presId="urn:microsoft.com/office/officeart/2005/8/layout/orgChart1"/>
    <dgm:cxn modelId="{7F78A1D2-35D8-442A-A9B6-619EEFA3E8DF}" type="presOf" srcId="{05ECF727-B026-48FA-BEC1-CD625BBA892D}" destId="{36E2153A-6553-46EA-8CA2-935F8843EF54}" srcOrd="0" destOrd="0" presId="urn:microsoft.com/office/officeart/2005/8/layout/orgChart1"/>
    <dgm:cxn modelId="{C6B3EFD3-786A-4284-9522-41D2A802A346}" type="presOf" srcId="{03477BBD-A4CF-4E8B-9100-B6B5B9CB1B24}" destId="{3730CBB6-99B4-4D00-8059-DF8881C2EB7D}" srcOrd="1" destOrd="0" presId="urn:microsoft.com/office/officeart/2005/8/layout/orgChart1"/>
    <dgm:cxn modelId="{C09D08DB-9F0E-47DB-B379-3879104C43D4}" srcId="{537B20C4-F480-4893-892E-939B4BD4D7E5}" destId="{03477BBD-A4CF-4E8B-9100-B6B5B9CB1B24}" srcOrd="0" destOrd="0" parTransId="{42B44D8A-38E6-4A85-BA4B-511B74940634}" sibTransId="{4C6DD443-1354-4CC4-A810-E85CC6552A5D}"/>
    <dgm:cxn modelId="{02211EE2-FC80-4A13-8065-66E2231FEED9}" type="presOf" srcId="{3B81F650-393D-4011-A413-44526E76CD00}" destId="{19CB459B-A3B4-47BD-8148-DBA07AED68C3}" srcOrd="0" destOrd="0" presId="urn:microsoft.com/office/officeart/2005/8/layout/orgChart1"/>
    <dgm:cxn modelId="{E40B6DE4-4E30-4A35-BF62-2BDADA184585}" type="presOf" srcId="{C664A6D0-8364-445C-9BEC-B2DE6823A50D}" destId="{6D557FB3-10FF-4287-9D95-A31CF514B544}" srcOrd="1" destOrd="0" presId="urn:microsoft.com/office/officeart/2005/8/layout/orgChart1"/>
    <dgm:cxn modelId="{38069EE4-CAD8-4867-BA67-F0C0985E98E7}" type="presOf" srcId="{56554C4F-7697-4871-81E7-9821CFB50DE2}" destId="{4840AC18-6196-45C4-B07F-B35FB3C04DD2}" srcOrd="1" destOrd="0" presId="urn:microsoft.com/office/officeart/2005/8/layout/orgChart1"/>
    <dgm:cxn modelId="{6648F3E5-04EC-4EE3-8835-F1B5B862ACC3}" type="presOf" srcId="{5A890395-5BB2-4802-9D44-8AF05CA9EC2E}" destId="{A1B37CB4-D802-421C-9182-2B369F46D666}" srcOrd="1" destOrd="0" presId="urn:microsoft.com/office/officeart/2005/8/layout/orgChart1"/>
    <dgm:cxn modelId="{3BF50CF0-F8BF-4B98-B91D-04F65B2741B4}" type="presOf" srcId="{C664A6D0-8364-445C-9BEC-B2DE6823A50D}" destId="{6EB5E09B-4C32-4A6D-B9DB-98AAC15FDB57}" srcOrd="0" destOrd="0" presId="urn:microsoft.com/office/officeart/2005/8/layout/orgChart1"/>
    <dgm:cxn modelId="{E98795F6-B2D6-42B1-A3D3-2DEB6BE90D85}" type="presOf" srcId="{69DA9CAC-7DFE-454C-8C8F-BA1D8E35DAF7}" destId="{D4BF1065-1B5C-458C-A40C-195FA06C2C7A}" srcOrd="1" destOrd="0" presId="urn:microsoft.com/office/officeart/2005/8/layout/orgChart1"/>
    <dgm:cxn modelId="{EC7C09FD-3C9C-49DB-84FF-2728B72F9EA2}" type="presOf" srcId="{56554C4F-7697-4871-81E7-9821CFB50DE2}" destId="{BB56927B-F7C5-43D4-A916-67C0C24E5773}" srcOrd="0" destOrd="0" presId="urn:microsoft.com/office/officeart/2005/8/layout/orgChart1"/>
    <dgm:cxn modelId="{36B613D1-D10B-43DF-98EE-31744487075D}" type="presParOf" srcId="{B49CD47F-66BD-4F02-A75A-FBA37592970B}" destId="{9D8BCB06-26FA-48D1-9CB0-9E045B733271}" srcOrd="0" destOrd="0" presId="urn:microsoft.com/office/officeart/2005/8/layout/orgChart1"/>
    <dgm:cxn modelId="{DAFDB8C5-B865-4303-AB69-08ADFE42FAB8}" type="presParOf" srcId="{9D8BCB06-26FA-48D1-9CB0-9E045B733271}" destId="{D07026C8-58A8-419C-BBBC-042A9AE7AEDA}" srcOrd="0" destOrd="0" presId="urn:microsoft.com/office/officeart/2005/8/layout/orgChart1"/>
    <dgm:cxn modelId="{E19D2F0E-6922-4E8D-B187-E785B759E3AC}" type="presParOf" srcId="{D07026C8-58A8-419C-BBBC-042A9AE7AEDA}" destId="{3613380D-F091-47A9-A3C4-14150F229FA1}" srcOrd="0" destOrd="0" presId="urn:microsoft.com/office/officeart/2005/8/layout/orgChart1"/>
    <dgm:cxn modelId="{9F3A3D7F-638B-4A51-8DD4-8A5FC75BB02E}" type="presParOf" srcId="{D07026C8-58A8-419C-BBBC-042A9AE7AEDA}" destId="{D4BF1065-1B5C-458C-A40C-195FA06C2C7A}" srcOrd="1" destOrd="0" presId="urn:microsoft.com/office/officeart/2005/8/layout/orgChart1"/>
    <dgm:cxn modelId="{1BD1B8A9-8804-4DDD-A1B5-93CE8CDBD4F8}" type="presParOf" srcId="{9D8BCB06-26FA-48D1-9CB0-9E045B733271}" destId="{E955CAE4-7F01-4214-8FB6-641AE310BF08}" srcOrd="1" destOrd="0" presId="urn:microsoft.com/office/officeart/2005/8/layout/orgChart1"/>
    <dgm:cxn modelId="{765FE7A1-EC98-456F-917D-B124F6970C24}" type="presParOf" srcId="{E955CAE4-7F01-4214-8FB6-641AE310BF08}" destId="{B1A6BA6B-876E-4CD5-8416-BD422D0C3179}" srcOrd="0" destOrd="0" presId="urn:microsoft.com/office/officeart/2005/8/layout/orgChart1"/>
    <dgm:cxn modelId="{86C93EA4-8B22-4FC5-93A6-188F5945F4F2}" type="presParOf" srcId="{E955CAE4-7F01-4214-8FB6-641AE310BF08}" destId="{F27D2D37-9EF9-476E-9D82-8BD861D0F115}" srcOrd="1" destOrd="0" presId="urn:microsoft.com/office/officeart/2005/8/layout/orgChart1"/>
    <dgm:cxn modelId="{163550EF-0CDB-4CF3-AD0E-BB7895D141D9}" type="presParOf" srcId="{F27D2D37-9EF9-476E-9D82-8BD861D0F115}" destId="{D48CAB4B-E6A2-4E9F-9EBB-ABF747825F51}" srcOrd="0" destOrd="0" presId="urn:microsoft.com/office/officeart/2005/8/layout/orgChart1"/>
    <dgm:cxn modelId="{27FF999F-3B4F-4A5E-88E0-5F4487BF7DC3}" type="presParOf" srcId="{D48CAB4B-E6A2-4E9F-9EBB-ABF747825F51}" destId="{BB56927B-F7C5-43D4-A916-67C0C24E5773}" srcOrd="0" destOrd="0" presId="urn:microsoft.com/office/officeart/2005/8/layout/orgChart1"/>
    <dgm:cxn modelId="{420DDCD7-258C-4EBA-9864-1889401360BC}" type="presParOf" srcId="{D48CAB4B-E6A2-4E9F-9EBB-ABF747825F51}" destId="{4840AC18-6196-45C4-B07F-B35FB3C04DD2}" srcOrd="1" destOrd="0" presId="urn:microsoft.com/office/officeart/2005/8/layout/orgChart1"/>
    <dgm:cxn modelId="{129DC3FB-297D-489D-892A-774852A6E1DA}" type="presParOf" srcId="{F27D2D37-9EF9-476E-9D82-8BD861D0F115}" destId="{F7F46AB0-64A9-40A6-A5FF-F0F7361396D8}" srcOrd="1" destOrd="0" presId="urn:microsoft.com/office/officeart/2005/8/layout/orgChart1"/>
    <dgm:cxn modelId="{1FA29C70-FC2F-45E3-A726-D1542ACD4F1C}" type="presParOf" srcId="{F7F46AB0-64A9-40A6-A5FF-F0F7361396D8}" destId="{39CFAA62-CA2D-4F93-9DFC-45A39DAB5C86}" srcOrd="0" destOrd="0" presId="urn:microsoft.com/office/officeart/2005/8/layout/orgChart1"/>
    <dgm:cxn modelId="{B8DB987F-B6EC-42F1-8B63-234E46CEF52C}" type="presParOf" srcId="{F7F46AB0-64A9-40A6-A5FF-F0F7361396D8}" destId="{21E38ED5-FDA3-4802-8511-5853A55B8CAF}" srcOrd="1" destOrd="0" presId="urn:microsoft.com/office/officeart/2005/8/layout/orgChart1"/>
    <dgm:cxn modelId="{248C399B-7B23-4E64-AEAD-27B7A22765B7}" type="presParOf" srcId="{21E38ED5-FDA3-4802-8511-5853A55B8CAF}" destId="{D47EDB10-B2F6-4068-9987-FBEF266B278E}" srcOrd="0" destOrd="0" presId="urn:microsoft.com/office/officeart/2005/8/layout/orgChart1"/>
    <dgm:cxn modelId="{458A8782-FB7F-4DF4-B75A-FCC4DB5F55FD}" type="presParOf" srcId="{D47EDB10-B2F6-4068-9987-FBEF266B278E}" destId="{6EB5E09B-4C32-4A6D-B9DB-98AAC15FDB57}" srcOrd="0" destOrd="0" presId="urn:microsoft.com/office/officeart/2005/8/layout/orgChart1"/>
    <dgm:cxn modelId="{39E3DF7C-3895-43FD-B39B-30E449AE8A9C}" type="presParOf" srcId="{D47EDB10-B2F6-4068-9987-FBEF266B278E}" destId="{6D557FB3-10FF-4287-9D95-A31CF514B544}" srcOrd="1" destOrd="0" presId="urn:microsoft.com/office/officeart/2005/8/layout/orgChart1"/>
    <dgm:cxn modelId="{156D1302-FB99-4A98-A884-17E7E1AD3F36}" type="presParOf" srcId="{21E38ED5-FDA3-4802-8511-5853A55B8CAF}" destId="{134E03EE-B3AB-4E51-9283-43540F9BF337}" srcOrd="1" destOrd="0" presId="urn:microsoft.com/office/officeart/2005/8/layout/orgChart1"/>
    <dgm:cxn modelId="{B06C1483-9485-4687-9855-20AB4B7DCF41}" type="presParOf" srcId="{21E38ED5-FDA3-4802-8511-5853A55B8CAF}" destId="{F4ECD0FC-99EA-4CA7-B416-834E512C5954}" srcOrd="2" destOrd="0" presId="urn:microsoft.com/office/officeart/2005/8/layout/orgChart1"/>
    <dgm:cxn modelId="{C1C57030-6083-4F07-9895-3621C06726F7}" type="presParOf" srcId="{F7F46AB0-64A9-40A6-A5FF-F0F7361396D8}" destId="{36E2153A-6553-46EA-8CA2-935F8843EF54}" srcOrd="2" destOrd="0" presId="urn:microsoft.com/office/officeart/2005/8/layout/orgChart1"/>
    <dgm:cxn modelId="{72A919FF-8C94-4E9F-AF94-0A2203CD2253}" type="presParOf" srcId="{F7F46AB0-64A9-40A6-A5FF-F0F7361396D8}" destId="{38BC6336-2875-4995-AA45-CA4FB71F5F2B}" srcOrd="3" destOrd="0" presId="urn:microsoft.com/office/officeart/2005/8/layout/orgChart1"/>
    <dgm:cxn modelId="{A92C555A-5661-4D63-9C96-C3FB5F61B589}" type="presParOf" srcId="{38BC6336-2875-4995-AA45-CA4FB71F5F2B}" destId="{42A85F5C-6F3B-4663-8225-DB00684DD467}" srcOrd="0" destOrd="0" presId="urn:microsoft.com/office/officeart/2005/8/layout/orgChart1"/>
    <dgm:cxn modelId="{ACCE8C83-4267-4E95-AF20-ACCAA8C46209}" type="presParOf" srcId="{42A85F5C-6F3B-4663-8225-DB00684DD467}" destId="{19CB459B-A3B4-47BD-8148-DBA07AED68C3}" srcOrd="0" destOrd="0" presId="urn:microsoft.com/office/officeart/2005/8/layout/orgChart1"/>
    <dgm:cxn modelId="{34401F3C-D9E5-4605-88D6-76C771313B6A}" type="presParOf" srcId="{42A85F5C-6F3B-4663-8225-DB00684DD467}" destId="{EAEAAECF-BBD5-4F26-A99A-BB7308D93C6D}" srcOrd="1" destOrd="0" presId="urn:microsoft.com/office/officeart/2005/8/layout/orgChart1"/>
    <dgm:cxn modelId="{855D60AF-8662-491F-8B64-6CD171B9CDF5}" type="presParOf" srcId="{38BC6336-2875-4995-AA45-CA4FB71F5F2B}" destId="{6FF55511-97CD-48F3-8B3B-FC1998CB0042}" srcOrd="1" destOrd="0" presId="urn:microsoft.com/office/officeart/2005/8/layout/orgChart1"/>
    <dgm:cxn modelId="{B506437E-8A55-4F06-A98A-3917F6929A4C}" type="presParOf" srcId="{38BC6336-2875-4995-AA45-CA4FB71F5F2B}" destId="{CE572B8E-06C1-41E7-B29B-686264A17A0B}" srcOrd="2" destOrd="0" presId="urn:microsoft.com/office/officeart/2005/8/layout/orgChart1"/>
    <dgm:cxn modelId="{AEFE61D1-DB6F-414C-AB3F-B35CCEAD4143}" type="presParOf" srcId="{F27D2D37-9EF9-476E-9D82-8BD861D0F115}" destId="{F11475F8-A1FF-4C7B-971A-DFA2B11E225A}" srcOrd="2" destOrd="0" presId="urn:microsoft.com/office/officeart/2005/8/layout/orgChart1"/>
    <dgm:cxn modelId="{910CD749-54ED-4B4D-811B-F57A988D70E5}" type="presParOf" srcId="{E955CAE4-7F01-4214-8FB6-641AE310BF08}" destId="{724E7885-1530-4FEC-BDB9-60EB3D118209}" srcOrd="2" destOrd="0" presId="urn:microsoft.com/office/officeart/2005/8/layout/orgChart1"/>
    <dgm:cxn modelId="{E270B5FF-D1C6-4E0E-A821-29DEEF92892C}" type="presParOf" srcId="{E955CAE4-7F01-4214-8FB6-641AE310BF08}" destId="{FC7F2C1F-9779-4E22-B1B7-ECFF321E87C0}" srcOrd="3" destOrd="0" presId="urn:microsoft.com/office/officeart/2005/8/layout/orgChart1"/>
    <dgm:cxn modelId="{5C2BCFEB-60FC-4AB1-9A05-AE82FF9724FB}" type="presParOf" srcId="{FC7F2C1F-9779-4E22-B1B7-ECFF321E87C0}" destId="{E407B392-A6BE-4651-AE6C-126B4F18A04C}" srcOrd="0" destOrd="0" presId="urn:microsoft.com/office/officeart/2005/8/layout/orgChart1"/>
    <dgm:cxn modelId="{75894369-C6E2-4A2D-BF52-49263BB9EB60}" type="presParOf" srcId="{E407B392-A6BE-4651-AE6C-126B4F18A04C}" destId="{C78D5FD2-B26E-41D5-B165-5387D2641128}" srcOrd="0" destOrd="0" presId="urn:microsoft.com/office/officeart/2005/8/layout/orgChart1"/>
    <dgm:cxn modelId="{EEAFE629-9851-4837-A002-50DA337A0C49}" type="presParOf" srcId="{E407B392-A6BE-4651-AE6C-126B4F18A04C}" destId="{7255AB6B-AE09-4E57-8F8A-354CB6632F29}" srcOrd="1" destOrd="0" presId="urn:microsoft.com/office/officeart/2005/8/layout/orgChart1"/>
    <dgm:cxn modelId="{A14A48F6-1DAB-48BD-91D5-A98786F636F0}" type="presParOf" srcId="{FC7F2C1F-9779-4E22-B1B7-ECFF321E87C0}" destId="{734CB08A-5B05-4A94-961A-605A3B59C891}" srcOrd="1" destOrd="0" presId="urn:microsoft.com/office/officeart/2005/8/layout/orgChart1"/>
    <dgm:cxn modelId="{1B9660C1-1671-4603-9D3A-9B19B9F54861}" type="presParOf" srcId="{734CB08A-5B05-4A94-961A-605A3B59C891}" destId="{46A79541-C776-4C8A-ABD4-5EB74A75E21B}" srcOrd="0" destOrd="0" presId="urn:microsoft.com/office/officeart/2005/8/layout/orgChart1"/>
    <dgm:cxn modelId="{B4448A76-55F8-4FF6-BBCE-CAF77AFE96BB}" type="presParOf" srcId="{734CB08A-5B05-4A94-961A-605A3B59C891}" destId="{86A27CD9-95E1-45CE-97C1-C1A8BBA81476}" srcOrd="1" destOrd="0" presId="urn:microsoft.com/office/officeart/2005/8/layout/orgChart1"/>
    <dgm:cxn modelId="{5EF91DE9-2E32-4BDC-9827-2AE247ACE731}" type="presParOf" srcId="{86A27CD9-95E1-45CE-97C1-C1A8BBA81476}" destId="{37EA9BEE-FDB5-4398-8881-591095A17B9A}" srcOrd="0" destOrd="0" presId="urn:microsoft.com/office/officeart/2005/8/layout/orgChart1"/>
    <dgm:cxn modelId="{8B32B3A8-AC96-4900-8829-5CD171D9A54B}" type="presParOf" srcId="{37EA9BEE-FDB5-4398-8881-591095A17B9A}" destId="{AF31A45C-4205-4968-9419-ED4A4B5F1F93}" srcOrd="0" destOrd="0" presId="urn:microsoft.com/office/officeart/2005/8/layout/orgChart1"/>
    <dgm:cxn modelId="{9528A805-0B7A-4270-836E-8C2E113EBD59}" type="presParOf" srcId="{37EA9BEE-FDB5-4398-8881-591095A17B9A}" destId="{3730CBB6-99B4-4D00-8059-DF8881C2EB7D}" srcOrd="1" destOrd="0" presId="urn:microsoft.com/office/officeart/2005/8/layout/orgChart1"/>
    <dgm:cxn modelId="{3FB9FEA2-0D0D-477F-B7EF-DD83D5DCFF46}" type="presParOf" srcId="{86A27CD9-95E1-45CE-97C1-C1A8BBA81476}" destId="{B4D338F5-534C-499E-A1C0-D270367B930B}" srcOrd="1" destOrd="0" presId="urn:microsoft.com/office/officeart/2005/8/layout/orgChart1"/>
    <dgm:cxn modelId="{5F5543E0-6AC5-4899-AFCF-A5B8E3309958}" type="presParOf" srcId="{86A27CD9-95E1-45CE-97C1-C1A8BBA81476}" destId="{C5B10B3B-FADB-4396-8E68-DBECB8AA4B4B}" srcOrd="2" destOrd="0" presId="urn:microsoft.com/office/officeart/2005/8/layout/orgChart1"/>
    <dgm:cxn modelId="{B75D69E1-D40C-4D5C-9E37-5A52DB1053D8}" type="presParOf" srcId="{734CB08A-5B05-4A94-961A-605A3B59C891}" destId="{0B19EF3C-F01B-4F03-8059-91F5D58DB022}" srcOrd="2" destOrd="0" presId="urn:microsoft.com/office/officeart/2005/8/layout/orgChart1"/>
    <dgm:cxn modelId="{270F80FB-0353-442D-952C-875BA8F6B015}" type="presParOf" srcId="{734CB08A-5B05-4A94-961A-605A3B59C891}" destId="{C5EC2A9D-4C1A-4B69-8904-17C1401B698E}" srcOrd="3" destOrd="0" presId="urn:microsoft.com/office/officeart/2005/8/layout/orgChart1"/>
    <dgm:cxn modelId="{23884D3B-C063-45A9-959F-09D233ACBA7F}" type="presParOf" srcId="{C5EC2A9D-4C1A-4B69-8904-17C1401B698E}" destId="{01709E59-32D0-4238-B2E3-337475403B10}" srcOrd="0" destOrd="0" presId="urn:microsoft.com/office/officeart/2005/8/layout/orgChart1"/>
    <dgm:cxn modelId="{3A4C5AE5-7CC5-4E06-8F15-27F4898C5C63}" type="presParOf" srcId="{01709E59-32D0-4238-B2E3-337475403B10}" destId="{5E1984CA-F88D-4B62-9AB2-D74675858354}" srcOrd="0" destOrd="0" presId="urn:microsoft.com/office/officeart/2005/8/layout/orgChart1"/>
    <dgm:cxn modelId="{2C910745-E223-4494-8E0B-73B74A9886FA}" type="presParOf" srcId="{01709E59-32D0-4238-B2E3-337475403B10}" destId="{A1B37CB4-D802-421C-9182-2B369F46D666}" srcOrd="1" destOrd="0" presId="urn:microsoft.com/office/officeart/2005/8/layout/orgChart1"/>
    <dgm:cxn modelId="{AF8F3D04-AFD0-4DD9-B03D-3210A8110322}" type="presParOf" srcId="{C5EC2A9D-4C1A-4B69-8904-17C1401B698E}" destId="{84F4F9C4-E93B-41CC-AF6C-656742063170}" srcOrd="1" destOrd="0" presId="urn:microsoft.com/office/officeart/2005/8/layout/orgChart1"/>
    <dgm:cxn modelId="{AFA8B07C-02BA-49D3-8467-484A50865165}" type="presParOf" srcId="{C5EC2A9D-4C1A-4B69-8904-17C1401B698E}" destId="{EFD71EE2-0446-4966-B4BA-4065F5635841}" srcOrd="2" destOrd="0" presId="urn:microsoft.com/office/officeart/2005/8/layout/orgChart1"/>
    <dgm:cxn modelId="{F5D3BFBD-4C93-4D85-8D3A-748844588151}" type="presParOf" srcId="{734CB08A-5B05-4A94-961A-605A3B59C891}" destId="{29A7EC50-A673-4FDE-9850-8DF685A14AD6}" srcOrd="4" destOrd="0" presId="urn:microsoft.com/office/officeart/2005/8/layout/orgChart1"/>
    <dgm:cxn modelId="{C60C3776-3E9C-41E8-8197-A383353649E7}" type="presParOf" srcId="{734CB08A-5B05-4A94-961A-605A3B59C891}" destId="{5ABEF856-A417-40B8-ABF4-BDA7CFE96577}" srcOrd="5" destOrd="0" presId="urn:microsoft.com/office/officeart/2005/8/layout/orgChart1"/>
    <dgm:cxn modelId="{2A8F72FF-4E38-4075-B1F1-35A0A3B0467D}" type="presParOf" srcId="{5ABEF856-A417-40B8-ABF4-BDA7CFE96577}" destId="{F06CA026-1817-4D29-9A76-E61DC094AB0F}" srcOrd="0" destOrd="0" presId="urn:microsoft.com/office/officeart/2005/8/layout/orgChart1"/>
    <dgm:cxn modelId="{F42217B2-E217-4068-A0CA-375833C1B05A}" type="presParOf" srcId="{F06CA026-1817-4D29-9A76-E61DC094AB0F}" destId="{8BA8D83A-5FB5-4CD0-8A30-D1D0BE296352}" srcOrd="0" destOrd="0" presId="urn:microsoft.com/office/officeart/2005/8/layout/orgChart1"/>
    <dgm:cxn modelId="{9C37C453-B827-4F69-A9AF-2C961933CFE3}" type="presParOf" srcId="{F06CA026-1817-4D29-9A76-E61DC094AB0F}" destId="{F28C54F7-BCEF-4F1F-8B7F-217D9AF1CEE2}" srcOrd="1" destOrd="0" presId="urn:microsoft.com/office/officeart/2005/8/layout/orgChart1"/>
    <dgm:cxn modelId="{51A2A330-F5A8-405D-89E3-12A2A2BFF43D}" type="presParOf" srcId="{5ABEF856-A417-40B8-ABF4-BDA7CFE96577}" destId="{E30C450E-7607-4004-B6C7-1B51EEC32450}" srcOrd="1" destOrd="0" presId="urn:microsoft.com/office/officeart/2005/8/layout/orgChart1"/>
    <dgm:cxn modelId="{98C719AD-D9C5-4FDD-95D9-3F6995917E2C}" type="presParOf" srcId="{5ABEF856-A417-40B8-ABF4-BDA7CFE96577}" destId="{15691F98-CD20-45D1-9C94-D6136405CF0F}" srcOrd="2" destOrd="0" presId="urn:microsoft.com/office/officeart/2005/8/layout/orgChart1"/>
    <dgm:cxn modelId="{7E999794-51FF-4968-B3D0-7434065A0D54}" type="presParOf" srcId="{FC7F2C1F-9779-4E22-B1B7-ECFF321E87C0}" destId="{F8F7F1CB-1470-4DE3-A98C-282B70E26C04}" srcOrd="2" destOrd="0" presId="urn:microsoft.com/office/officeart/2005/8/layout/orgChart1"/>
    <dgm:cxn modelId="{39ED1C09-167A-4E37-A447-2DE2FCC4B3FF}" type="presParOf" srcId="{9D8BCB06-26FA-48D1-9CB0-9E045B733271}" destId="{BA0C18DF-0129-43EC-B4AF-5549966DFA82}"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A7EC50-A673-4FDE-9850-8DF685A14AD6}">
      <dsp:nvSpPr>
        <dsp:cNvPr id="0" name=""/>
        <dsp:cNvSpPr/>
      </dsp:nvSpPr>
      <dsp:spPr>
        <a:xfrm>
          <a:off x="7056359" y="1850011"/>
          <a:ext cx="621812" cy="2612723"/>
        </a:xfrm>
        <a:custGeom>
          <a:avLst/>
          <a:gdLst/>
          <a:ahLst/>
          <a:cxnLst/>
          <a:rect l="0" t="0" r="0" b="0"/>
          <a:pathLst>
            <a:path>
              <a:moveTo>
                <a:pt x="0" y="0"/>
              </a:moveTo>
              <a:lnTo>
                <a:pt x="0" y="2612723"/>
              </a:lnTo>
              <a:lnTo>
                <a:pt x="621812" y="2612723"/>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B19EF3C-F01B-4F03-8059-91F5D58DB022}">
      <dsp:nvSpPr>
        <dsp:cNvPr id="0" name=""/>
        <dsp:cNvSpPr/>
      </dsp:nvSpPr>
      <dsp:spPr>
        <a:xfrm>
          <a:off x="7056359" y="1850011"/>
          <a:ext cx="559402" cy="1632031"/>
        </a:xfrm>
        <a:custGeom>
          <a:avLst/>
          <a:gdLst/>
          <a:ahLst/>
          <a:cxnLst/>
          <a:rect l="0" t="0" r="0" b="0"/>
          <a:pathLst>
            <a:path>
              <a:moveTo>
                <a:pt x="0" y="0"/>
              </a:moveTo>
              <a:lnTo>
                <a:pt x="0" y="1632031"/>
              </a:lnTo>
              <a:lnTo>
                <a:pt x="559402" y="1632031"/>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6A79541-C776-4C8A-ABD4-5EB74A75E21B}">
      <dsp:nvSpPr>
        <dsp:cNvPr id="0" name=""/>
        <dsp:cNvSpPr/>
      </dsp:nvSpPr>
      <dsp:spPr>
        <a:xfrm>
          <a:off x="7056359" y="1850011"/>
          <a:ext cx="539210" cy="698084"/>
        </a:xfrm>
        <a:custGeom>
          <a:avLst/>
          <a:gdLst/>
          <a:ahLst/>
          <a:cxnLst/>
          <a:rect l="0" t="0" r="0" b="0"/>
          <a:pathLst>
            <a:path>
              <a:moveTo>
                <a:pt x="0" y="0"/>
              </a:moveTo>
              <a:lnTo>
                <a:pt x="0" y="698084"/>
              </a:lnTo>
              <a:lnTo>
                <a:pt x="539210" y="698084"/>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24E7885-1530-4FEC-BDB9-60EB3D118209}">
      <dsp:nvSpPr>
        <dsp:cNvPr id="0" name=""/>
        <dsp:cNvSpPr/>
      </dsp:nvSpPr>
      <dsp:spPr>
        <a:xfrm>
          <a:off x="5304230" y="734636"/>
          <a:ext cx="2945253" cy="381652"/>
        </a:xfrm>
        <a:custGeom>
          <a:avLst/>
          <a:gdLst/>
          <a:ahLst/>
          <a:cxnLst/>
          <a:rect l="0" t="0" r="0" b="0"/>
          <a:pathLst>
            <a:path>
              <a:moveTo>
                <a:pt x="0" y="0"/>
              </a:moveTo>
              <a:lnTo>
                <a:pt x="0" y="227571"/>
              </a:lnTo>
              <a:lnTo>
                <a:pt x="2945253" y="227571"/>
              </a:lnTo>
              <a:lnTo>
                <a:pt x="2945253" y="381652"/>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6E2153A-6553-46EA-8CA2-935F8843EF54}">
      <dsp:nvSpPr>
        <dsp:cNvPr id="0" name=""/>
        <dsp:cNvSpPr/>
      </dsp:nvSpPr>
      <dsp:spPr>
        <a:xfrm>
          <a:off x="1073151" y="1845806"/>
          <a:ext cx="569019" cy="1535488"/>
        </a:xfrm>
        <a:custGeom>
          <a:avLst/>
          <a:gdLst/>
          <a:ahLst/>
          <a:cxnLst/>
          <a:rect l="0" t="0" r="0" b="0"/>
          <a:pathLst>
            <a:path>
              <a:moveTo>
                <a:pt x="0" y="0"/>
              </a:moveTo>
              <a:lnTo>
                <a:pt x="0" y="1535488"/>
              </a:lnTo>
              <a:lnTo>
                <a:pt x="569019" y="1535488"/>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9CFAA62-CA2D-4F93-9DFC-45A39DAB5C86}">
      <dsp:nvSpPr>
        <dsp:cNvPr id="0" name=""/>
        <dsp:cNvSpPr/>
      </dsp:nvSpPr>
      <dsp:spPr>
        <a:xfrm>
          <a:off x="1073151" y="1845806"/>
          <a:ext cx="558263" cy="643818"/>
        </a:xfrm>
        <a:custGeom>
          <a:avLst/>
          <a:gdLst/>
          <a:ahLst/>
          <a:cxnLst/>
          <a:rect l="0" t="0" r="0" b="0"/>
          <a:pathLst>
            <a:path>
              <a:moveTo>
                <a:pt x="0" y="0"/>
              </a:moveTo>
              <a:lnTo>
                <a:pt x="0" y="643818"/>
              </a:lnTo>
              <a:lnTo>
                <a:pt x="558263" y="643818"/>
              </a:lnTo>
            </a:path>
          </a:pathLst>
        </a:custGeom>
        <a:noFill/>
        <a:ln w="12700" cap="flat" cmpd="sng" algn="ctr">
          <a:solidFill>
            <a:schemeClr val="accent1">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1A6BA6B-876E-4CD5-8416-BD422D0C3179}">
      <dsp:nvSpPr>
        <dsp:cNvPr id="0" name=""/>
        <dsp:cNvSpPr/>
      </dsp:nvSpPr>
      <dsp:spPr>
        <a:xfrm>
          <a:off x="2199531" y="734636"/>
          <a:ext cx="3104699" cy="413129"/>
        </a:xfrm>
        <a:custGeom>
          <a:avLst/>
          <a:gdLst/>
          <a:ahLst/>
          <a:cxnLst/>
          <a:rect l="0" t="0" r="0" b="0"/>
          <a:pathLst>
            <a:path>
              <a:moveTo>
                <a:pt x="3104699" y="0"/>
              </a:moveTo>
              <a:lnTo>
                <a:pt x="3104699" y="259047"/>
              </a:lnTo>
              <a:lnTo>
                <a:pt x="0" y="259047"/>
              </a:lnTo>
              <a:lnTo>
                <a:pt x="0" y="413129"/>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613380D-F091-47A9-A3C4-14150F229FA1}">
      <dsp:nvSpPr>
        <dsp:cNvPr id="0" name=""/>
        <dsp:cNvSpPr/>
      </dsp:nvSpPr>
      <dsp:spPr>
        <a:xfrm>
          <a:off x="4170050" y="915"/>
          <a:ext cx="2268359" cy="733721"/>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b="1" kern="1200" dirty="0"/>
            <a:t>Protocols</a:t>
          </a:r>
        </a:p>
      </dsp:txBody>
      <dsp:txXfrm>
        <a:off x="4170050" y="915"/>
        <a:ext cx="2268359" cy="733721"/>
      </dsp:txXfrm>
    </dsp:sp>
    <dsp:sp modelId="{BB56927B-F7C5-43D4-A916-67C0C24E5773}">
      <dsp:nvSpPr>
        <dsp:cNvPr id="0" name=""/>
        <dsp:cNvSpPr/>
      </dsp:nvSpPr>
      <dsp:spPr>
        <a:xfrm>
          <a:off x="791556" y="1147766"/>
          <a:ext cx="2815950" cy="69804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dirty="0"/>
            <a:t>Noiseless Channel</a:t>
          </a:r>
        </a:p>
      </dsp:txBody>
      <dsp:txXfrm>
        <a:off x="791556" y="1147766"/>
        <a:ext cx="2815950" cy="698040"/>
      </dsp:txXfrm>
    </dsp:sp>
    <dsp:sp modelId="{6EB5E09B-4C32-4A6D-B9DB-98AAC15FDB57}">
      <dsp:nvSpPr>
        <dsp:cNvPr id="0" name=""/>
        <dsp:cNvSpPr/>
      </dsp:nvSpPr>
      <dsp:spPr>
        <a:xfrm>
          <a:off x="1631414" y="2122764"/>
          <a:ext cx="2104665" cy="73372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Simplest</a:t>
          </a:r>
        </a:p>
      </dsp:txBody>
      <dsp:txXfrm>
        <a:off x="1631414" y="2122764"/>
        <a:ext cx="2104665" cy="733721"/>
      </dsp:txXfrm>
    </dsp:sp>
    <dsp:sp modelId="{19CB459B-A3B4-47BD-8148-DBA07AED68C3}">
      <dsp:nvSpPr>
        <dsp:cNvPr id="0" name=""/>
        <dsp:cNvSpPr/>
      </dsp:nvSpPr>
      <dsp:spPr>
        <a:xfrm>
          <a:off x="1642170" y="3014434"/>
          <a:ext cx="2104651" cy="73372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Stop-and-Wait</a:t>
          </a:r>
        </a:p>
      </dsp:txBody>
      <dsp:txXfrm>
        <a:off x="1642170" y="3014434"/>
        <a:ext cx="2104651" cy="733721"/>
      </dsp:txXfrm>
    </dsp:sp>
    <dsp:sp modelId="{C78D5FD2-B26E-41D5-B165-5387D2641128}">
      <dsp:nvSpPr>
        <dsp:cNvPr id="0" name=""/>
        <dsp:cNvSpPr/>
      </dsp:nvSpPr>
      <dsp:spPr>
        <a:xfrm>
          <a:off x="6758077" y="1116289"/>
          <a:ext cx="2982813" cy="733721"/>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b="1" kern="1200" dirty="0">
              <a:latin typeface="Calibri" panose="020F0502020204030204"/>
              <a:ea typeface="+mn-ea"/>
              <a:cs typeface="+mn-cs"/>
            </a:rPr>
            <a:t>Noisy Channel</a:t>
          </a:r>
        </a:p>
      </dsp:txBody>
      <dsp:txXfrm>
        <a:off x="6758077" y="1116289"/>
        <a:ext cx="2982813" cy="733721"/>
      </dsp:txXfrm>
    </dsp:sp>
    <dsp:sp modelId="{AF31A45C-4205-4968-9419-ED4A4B5F1F93}">
      <dsp:nvSpPr>
        <dsp:cNvPr id="0" name=""/>
        <dsp:cNvSpPr/>
      </dsp:nvSpPr>
      <dsp:spPr>
        <a:xfrm>
          <a:off x="7595569" y="2181235"/>
          <a:ext cx="2385959" cy="73372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Stop-and-Wait ARQ</a:t>
          </a:r>
        </a:p>
      </dsp:txBody>
      <dsp:txXfrm>
        <a:off x="7595569" y="2181235"/>
        <a:ext cx="2385959" cy="733721"/>
      </dsp:txXfrm>
    </dsp:sp>
    <dsp:sp modelId="{5E1984CA-F88D-4B62-9AB2-D74675858354}">
      <dsp:nvSpPr>
        <dsp:cNvPr id="0" name=""/>
        <dsp:cNvSpPr/>
      </dsp:nvSpPr>
      <dsp:spPr>
        <a:xfrm>
          <a:off x="7615761" y="3115182"/>
          <a:ext cx="2367426" cy="73372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Go-Back-N ARQ</a:t>
          </a:r>
        </a:p>
      </dsp:txBody>
      <dsp:txXfrm>
        <a:off x="7615761" y="3115182"/>
        <a:ext cx="2367426" cy="733721"/>
      </dsp:txXfrm>
    </dsp:sp>
    <dsp:sp modelId="{8BA8D83A-5FB5-4CD0-8A30-D1D0BE296352}">
      <dsp:nvSpPr>
        <dsp:cNvPr id="0" name=""/>
        <dsp:cNvSpPr/>
      </dsp:nvSpPr>
      <dsp:spPr>
        <a:xfrm>
          <a:off x="7678172" y="4095874"/>
          <a:ext cx="2338400" cy="73372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Selective Repeat ARQ</a:t>
          </a:r>
        </a:p>
      </dsp:txBody>
      <dsp:txXfrm>
        <a:off x="7678172" y="4095874"/>
        <a:ext cx="2338400" cy="73372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794FE7-902F-4344-A4A0-A654F715FD66}" type="datetimeFigureOut">
              <a:rPr lang="en-IN" smtClean="0"/>
              <a:t>27-08-2024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D91B0-68EA-4BC0-B690-1765D4B786CF}" type="slidenum">
              <a:rPr lang="en-IN" smtClean="0"/>
              <a:t>‹#›</a:t>
            </a:fld>
            <a:endParaRPr lang="en-IN"/>
          </a:p>
        </p:txBody>
      </p:sp>
    </p:spTree>
    <p:extLst>
      <p:ext uri="{BB962C8B-B14F-4D97-AF65-F5344CB8AC3E}">
        <p14:creationId xmlns:p14="http://schemas.microsoft.com/office/powerpoint/2010/main" val="2136567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a:t>
            </a:fld>
            <a:endParaRPr lang="en-IN"/>
          </a:p>
        </p:txBody>
      </p:sp>
    </p:spTree>
    <p:extLst>
      <p:ext uri="{BB962C8B-B14F-4D97-AF65-F5344CB8AC3E}">
        <p14:creationId xmlns:p14="http://schemas.microsoft.com/office/powerpoint/2010/main" val="2392371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8D16D315-222B-46C0-9FEE-CA6B828A66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3128B7CD-47BD-4BC0-896A-6EC8B9D58BFF}" type="slidenum">
              <a:rPr lang="en-US" altLang="en-US" sz="1200" b="0" baseline="0" smtClean="0">
                <a:latin typeface="Times New Roman" panose="02020603050405020304" pitchFamily="18" charset="0"/>
              </a:rPr>
              <a:pPr/>
              <a:t>88</a:t>
            </a:fld>
            <a:endParaRPr lang="en-US" altLang="en-US" sz="1200" b="0" baseline="0">
              <a:latin typeface="Times New Roman" panose="02020603050405020304" pitchFamily="18" charset="0"/>
            </a:endParaRPr>
          </a:p>
        </p:txBody>
      </p:sp>
      <p:sp>
        <p:nvSpPr>
          <p:cNvPr id="106499" name="Rectangle 2">
            <a:extLst>
              <a:ext uri="{FF2B5EF4-FFF2-40B4-BE49-F238E27FC236}">
                <a16:creationId xmlns:a16="http://schemas.microsoft.com/office/drawing/2014/main" id="{5D101AD3-C7DE-4630-819D-00CD93A1121C}"/>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AB38F99D-9028-4D4D-92D9-5F8DC85207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Stop-and-Wait ARQ is a special case of Go-Back-N ARQ in which the size of the send window is 1.</a:t>
            </a:r>
          </a:p>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90</a:t>
            </a:fld>
            <a:endParaRPr lang="en-IN"/>
          </a:p>
        </p:txBody>
      </p:sp>
    </p:spTree>
    <p:extLst>
      <p:ext uri="{BB962C8B-B14F-4D97-AF65-F5344CB8AC3E}">
        <p14:creationId xmlns:p14="http://schemas.microsoft.com/office/powerpoint/2010/main" val="2578984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93</a:t>
            </a:fld>
            <a:endParaRPr lang="en-IN"/>
          </a:p>
        </p:txBody>
      </p:sp>
    </p:spTree>
    <p:extLst>
      <p:ext uri="{BB962C8B-B14F-4D97-AF65-F5344CB8AC3E}">
        <p14:creationId xmlns:p14="http://schemas.microsoft.com/office/powerpoint/2010/main" val="1531399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94</a:t>
            </a:fld>
            <a:endParaRPr lang="en-IN"/>
          </a:p>
        </p:txBody>
      </p:sp>
    </p:spTree>
    <p:extLst>
      <p:ext uri="{BB962C8B-B14F-4D97-AF65-F5344CB8AC3E}">
        <p14:creationId xmlns:p14="http://schemas.microsoft.com/office/powerpoint/2010/main" val="290219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95</a:t>
            </a:fld>
            <a:endParaRPr lang="en-IN"/>
          </a:p>
        </p:txBody>
      </p:sp>
    </p:spTree>
    <p:extLst>
      <p:ext uri="{BB962C8B-B14F-4D97-AF65-F5344CB8AC3E}">
        <p14:creationId xmlns:p14="http://schemas.microsoft.com/office/powerpoint/2010/main" val="3900708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96</a:t>
            </a:fld>
            <a:endParaRPr lang="en-IN"/>
          </a:p>
        </p:txBody>
      </p:sp>
    </p:spTree>
    <p:extLst>
      <p:ext uri="{BB962C8B-B14F-4D97-AF65-F5344CB8AC3E}">
        <p14:creationId xmlns:p14="http://schemas.microsoft.com/office/powerpoint/2010/main" val="2196566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97</a:t>
            </a:fld>
            <a:endParaRPr lang="en-IN"/>
          </a:p>
        </p:txBody>
      </p:sp>
    </p:spTree>
    <p:extLst>
      <p:ext uri="{BB962C8B-B14F-4D97-AF65-F5344CB8AC3E}">
        <p14:creationId xmlns:p14="http://schemas.microsoft.com/office/powerpoint/2010/main" val="3922800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98</a:t>
            </a:fld>
            <a:endParaRPr lang="en-IN"/>
          </a:p>
        </p:txBody>
      </p:sp>
    </p:spTree>
    <p:extLst>
      <p:ext uri="{BB962C8B-B14F-4D97-AF65-F5344CB8AC3E}">
        <p14:creationId xmlns:p14="http://schemas.microsoft.com/office/powerpoint/2010/main" val="26395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99</a:t>
            </a:fld>
            <a:endParaRPr lang="en-IN"/>
          </a:p>
        </p:txBody>
      </p:sp>
    </p:spTree>
    <p:extLst>
      <p:ext uri="{BB962C8B-B14F-4D97-AF65-F5344CB8AC3E}">
        <p14:creationId xmlns:p14="http://schemas.microsoft.com/office/powerpoint/2010/main" val="1120942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100</a:t>
            </a:fld>
            <a:endParaRPr lang="en-IN"/>
          </a:p>
        </p:txBody>
      </p:sp>
    </p:spTree>
    <p:extLst>
      <p:ext uri="{BB962C8B-B14F-4D97-AF65-F5344CB8AC3E}">
        <p14:creationId xmlns:p14="http://schemas.microsoft.com/office/powerpoint/2010/main" val="284815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34</a:t>
            </a:fld>
            <a:endParaRPr lang="en-IN"/>
          </a:p>
        </p:txBody>
      </p:sp>
    </p:spTree>
    <p:extLst>
      <p:ext uri="{BB962C8B-B14F-4D97-AF65-F5344CB8AC3E}">
        <p14:creationId xmlns:p14="http://schemas.microsoft.com/office/powerpoint/2010/main" val="2283241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101</a:t>
            </a:fld>
            <a:endParaRPr lang="en-IN"/>
          </a:p>
        </p:txBody>
      </p:sp>
    </p:spTree>
    <p:extLst>
      <p:ext uri="{BB962C8B-B14F-4D97-AF65-F5344CB8AC3E}">
        <p14:creationId xmlns:p14="http://schemas.microsoft.com/office/powerpoint/2010/main" val="2274128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102</a:t>
            </a:fld>
            <a:endParaRPr lang="en-IN"/>
          </a:p>
        </p:txBody>
      </p:sp>
    </p:spTree>
    <p:extLst>
      <p:ext uri="{BB962C8B-B14F-4D97-AF65-F5344CB8AC3E}">
        <p14:creationId xmlns:p14="http://schemas.microsoft.com/office/powerpoint/2010/main" val="3907985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103</a:t>
            </a:fld>
            <a:endParaRPr lang="en-IN"/>
          </a:p>
        </p:txBody>
      </p:sp>
    </p:spTree>
    <p:extLst>
      <p:ext uri="{BB962C8B-B14F-4D97-AF65-F5344CB8AC3E}">
        <p14:creationId xmlns:p14="http://schemas.microsoft.com/office/powerpoint/2010/main" val="4074905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104</a:t>
            </a:fld>
            <a:endParaRPr lang="en-IN"/>
          </a:p>
        </p:txBody>
      </p:sp>
    </p:spTree>
    <p:extLst>
      <p:ext uri="{BB962C8B-B14F-4D97-AF65-F5344CB8AC3E}">
        <p14:creationId xmlns:p14="http://schemas.microsoft.com/office/powerpoint/2010/main" val="2236913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106</a:t>
            </a:fld>
            <a:endParaRPr lang="en-IN"/>
          </a:p>
        </p:txBody>
      </p:sp>
    </p:spTree>
    <p:extLst>
      <p:ext uri="{BB962C8B-B14F-4D97-AF65-F5344CB8AC3E}">
        <p14:creationId xmlns:p14="http://schemas.microsoft.com/office/powerpoint/2010/main" val="1181022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107</a:t>
            </a:fld>
            <a:endParaRPr lang="en-IN"/>
          </a:p>
        </p:txBody>
      </p:sp>
    </p:spTree>
    <p:extLst>
      <p:ext uri="{BB962C8B-B14F-4D97-AF65-F5344CB8AC3E}">
        <p14:creationId xmlns:p14="http://schemas.microsoft.com/office/powerpoint/2010/main" val="679371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108</a:t>
            </a:fld>
            <a:endParaRPr lang="en-IN"/>
          </a:p>
        </p:txBody>
      </p:sp>
    </p:spTree>
    <p:extLst>
      <p:ext uri="{BB962C8B-B14F-4D97-AF65-F5344CB8AC3E}">
        <p14:creationId xmlns:p14="http://schemas.microsoft.com/office/powerpoint/2010/main" val="34122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109</a:t>
            </a:fld>
            <a:endParaRPr lang="en-IN"/>
          </a:p>
        </p:txBody>
      </p:sp>
    </p:spTree>
    <p:extLst>
      <p:ext uri="{BB962C8B-B14F-4D97-AF65-F5344CB8AC3E}">
        <p14:creationId xmlns:p14="http://schemas.microsoft.com/office/powerpoint/2010/main" val="1010214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110</a:t>
            </a:fld>
            <a:endParaRPr lang="en-IN"/>
          </a:p>
        </p:txBody>
      </p:sp>
    </p:spTree>
    <p:extLst>
      <p:ext uri="{BB962C8B-B14F-4D97-AF65-F5344CB8AC3E}">
        <p14:creationId xmlns:p14="http://schemas.microsoft.com/office/powerpoint/2010/main" val="3042963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111</a:t>
            </a:fld>
            <a:endParaRPr lang="en-IN"/>
          </a:p>
        </p:txBody>
      </p:sp>
    </p:spTree>
    <p:extLst>
      <p:ext uri="{BB962C8B-B14F-4D97-AF65-F5344CB8AC3E}">
        <p14:creationId xmlns:p14="http://schemas.microsoft.com/office/powerpoint/2010/main" val="28512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36</a:t>
            </a:fld>
            <a:endParaRPr lang="en-IN"/>
          </a:p>
        </p:txBody>
      </p:sp>
    </p:spTree>
    <p:extLst>
      <p:ext uri="{BB962C8B-B14F-4D97-AF65-F5344CB8AC3E}">
        <p14:creationId xmlns:p14="http://schemas.microsoft.com/office/powerpoint/2010/main" val="12225709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180</a:t>
            </a:fld>
            <a:endParaRPr/>
          </a:p>
        </p:txBody>
      </p:sp>
      <p:sp>
        <p:nvSpPr>
          <p:cNvPr id="81" name="Google Shape;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181</a:t>
            </a:fld>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 name="Google Shape;9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182</a:t>
            </a:fld>
            <a:endParaRPr/>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 name="Google Shape;10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183</a:t>
            </a:fld>
            <a:endParaRPr/>
          </a:p>
        </p:txBody>
      </p:sp>
      <p:sp>
        <p:nvSpPr>
          <p:cNvPr id="113" name="Google Shape;11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 name="Google Shape;1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184</a:t>
            </a:fld>
            <a:endParaRPr/>
          </a:p>
        </p:txBody>
      </p:sp>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 name="Google Shape;12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185</a:t>
            </a:fld>
            <a:endParaRPr/>
          </a:p>
        </p:txBody>
      </p:sp>
      <p:sp>
        <p:nvSpPr>
          <p:cNvPr id="136" name="Google Shape;13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 name="Google Shape;13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37</a:t>
            </a:fld>
            <a:endParaRPr lang="en-IN"/>
          </a:p>
        </p:txBody>
      </p:sp>
    </p:spTree>
    <p:extLst>
      <p:ext uri="{BB962C8B-B14F-4D97-AF65-F5344CB8AC3E}">
        <p14:creationId xmlns:p14="http://schemas.microsoft.com/office/powerpoint/2010/main" val="862765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190</a:t>
            </a:fld>
            <a:endParaRPr/>
          </a:p>
        </p:txBody>
      </p:sp>
      <p:sp>
        <p:nvSpPr>
          <p:cNvPr id="175" name="Google Shape;17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191</a:t>
            </a:fld>
            <a:endParaRPr/>
          </a:p>
        </p:txBody>
      </p:sp>
      <p:sp>
        <p:nvSpPr>
          <p:cNvPr id="186" name="Google Shape;18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 name="Google Shape;18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192</a:t>
            </a:fld>
            <a:endParaRPr/>
          </a:p>
        </p:txBody>
      </p:sp>
      <p:sp>
        <p:nvSpPr>
          <p:cNvPr id="205" name="Google Shape;20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193</a:t>
            </a:fld>
            <a:endParaRPr/>
          </a:p>
        </p:txBody>
      </p:sp>
      <p:sp>
        <p:nvSpPr>
          <p:cNvPr id="216" name="Google Shape;21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7" name="Google Shape;21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194</a:t>
            </a:fld>
            <a:endParaRPr/>
          </a:p>
        </p:txBody>
      </p:sp>
      <p:sp>
        <p:nvSpPr>
          <p:cNvPr id="227" name="Google Shape;2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195</a:t>
            </a:fld>
            <a:endParaRPr/>
          </a:p>
        </p:txBody>
      </p:sp>
      <p:sp>
        <p:nvSpPr>
          <p:cNvPr id="246" name="Google Shape;24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 name="Google Shape;24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196</a:t>
            </a:fld>
            <a:endParaRPr/>
          </a:p>
        </p:txBody>
      </p:sp>
      <p:sp>
        <p:nvSpPr>
          <p:cNvPr id="265" name="Google Shape;2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 name="Google Shape;2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197</a:t>
            </a:fld>
            <a:endParaRPr/>
          </a:p>
        </p:txBody>
      </p:sp>
      <p:sp>
        <p:nvSpPr>
          <p:cNvPr id="281" name="Google Shape;28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 name="Google Shape;2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198</a:t>
            </a:fld>
            <a:endParaRPr/>
          </a:p>
        </p:txBody>
      </p:sp>
      <p:sp>
        <p:nvSpPr>
          <p:cNvPr id="298" name="Google Shape;29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 name="Google Shape;29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199</a:t>
            </a:fld>
            <a:endParaRPr/>
          </a:p>
        </p:txBody>
      </p:sp>
      <p:sp>
        <p:nvSpPr>
          <p:cNvPr id="309" name="Google Shape;30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38</a:t>
            </a:fld>
            <a:endParaRPr lang="en-IN"/>
          </a:p>
        </p:txBody>
      </p:sp>
    </p:spTree>
    <p:extLst>
      <p:ext uri="{BB962C8B-B14F-4D97-AF65-F5344CB8AC3E}">
        <p14:creationId xmlns:p14="http://schemas.microsoft.com/office/powerpoint/2010/main" val="4121550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39</a:t>
            </a:fld>
            <a:endParaRPr lang="en-IN"/>
          </a:p>
        </p:txBody>
      </p:sp>
    </p:spTree>
    <p:extLst>
      <p:ext uri="{BB962C8B-B14F-4D97-AF65-F5344CB8AC3E}">
        <p14:creationId xmlns:p14="http://schemas.microsoft.com/office/powerpoint/2010/main" val="1806560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Example : </a:t>
            </a:r>
            <a:r>
              <a:rPr lang="en-IN"/>
              <a:t>Data Word = 1011011, Code word = 11100110011</a:t>
            </a:r>
            <a:endParaRPr lang="en-IN" dirty="0"/>
          </a:p>
        </p:txBody>
      </p:sp>
      <p:sp>
        <p:nvSpPr>
          <p:cNvPr id="4" name="Slide Number Placeholder 3"/>
          <p:cNvSpPr>
            <a:spLocks noGrp="1"/>
          </p:cNvSpPr>
          <p:nvPr>
            <p:ph type="sldNum" sz="quarter" idx="5"/>
          </p:nvPr>
        </p:nvSpPr>
        <p:spPr/>
        <p:txBody>
          <a:bodyPr/>
          <a:lstStyle/>
          <a:p>
            <a:fld id="{0D8D91B0-68EA-4BC0-B690-1765D4B786CF}" type="slidenum">
              <a:rPr lang="en-IN" smtClean="0"/>
              <a:t>40</a:t>
            </a:fld>
            <a:endParaRPr lang="en-IN"/>
          </a:p>
        </p:txBody>
      </p:sp>
    </p:spTree>
    <p:extLst>
      <p:ext uri="{BB962C8B-B14F-4D97-AF65-F5344CB8AC3E}">
        <p14:creationId xmlns:p14="http://schemas.microsoft.com/office/powerpoint/2010/main" val="191646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BEAFFD57-38B8-4CFB-8B95-2343333FD6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05EBE690-D917-4F8F-8702-CA5D960184E8}" type="slidenum">
              <a:rPr lang="en-US" altLang="en-US" sz="1200" b="0" baseline="0" smtClean="0">
                <a:latin typeface="Times New Roman" panose="02020603050405020304" pitchFamily="18" charset="0"/>
              </a:rPr>
              <a:pPr/>
              <a:t>86</a:t>
            </a:fld>
            <a:endParaRPr lang="en-US" altLang="en-US" sz="1200" b="0" baseline="0">
              <a:latin typeface="Times New Roman" panose="02020603050405020304" pitchFamily="18" charset="0"/>
            </a:endParaRPr>
          </a:p>
        </p:txBody>
      </p:sp>
      <p:sp>
        <p:nvSpPr>
          <p:cNvPr id="102403" name="Rectangle 2">
            <a:extLst>
              <a:ext uri="{FF2B5EF4-FFF2-40B4-BE49-F238E27FC236}">
                <a16:creationId xmlns:a16="http://schemas.microsoft.com/office/drawing/2014/main" id="{51B1078C-3D7B-4AAA-A137-B8D07295633F}"/>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0852D4F2-A450-4BA6-B10E-94B21FA907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EECE2473-D559-43D5-845F-B064DF8969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9D0DD63D-868E-4B33-8439-EC345AF5B5FA}" type="slidenum">
              <a:rPr lang="en-US" altLang="en-US" sz="1200" b="0" baseline="0" smtClean="0">
                <a:latin typeface="Times New Roman" panose="02020603050405020304" pitchFamily="18" charset="0"/>
              </a:rPr>
              <a:pPr/>
              <a:t>87</a:t>
            </a:fld>
            <a:endParaRPr lang="en-US" altLang="en-US" sz="1200" b="0" baseline="0">
              <a:latin typeface="Times New Roman" panose="02020603050405020304" pitchFamily="18" charset="0"/>
            </a:endParaRPr>
          </a:p>
        </p:txBody>
      </p:sp>
      <p:sp>
        <p:nvSpPr>
          <p:cNvPr id="104451" name="Rectangle 2">
            <a:extLst>
              <a:ext uri="{FF2B5EF4-FFF2-40B4-BE49-F238E27FC236}">
                <a16:creationId xmlns:a16="http://schemas.microsoft.com/office/drawing/2014/main" id="{B0099664-4D17-4D99-BB91-8C9E05894E0A}"/>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7418E655-ADB2-423A-A72D-C783829D75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382304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666676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025960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type="objOnly">
  <p:cSld name="Content">
    <p:spTree>
      <p:nvGrpSpPr>
        <p:cNvPr id="1" name="Shape 11"/>
        <p:cNvGrpSpPr/>
        <p:nvPr/>
      </p:nvGrpSpPr>
      <p:grpSpPr>
        <a:xfrm>
          <a:off x="0" y="0"/>
          <a:ext cx="0" cy="0"/>
          <a:chOff x="0" y="0"/>
          <a:chExt cx="0" cy="0"/>
        </a:xfrm>
      </p:grpSpPr>
      <p:sp>
        <p:nvSpPr>
          <p:cNvPr id="12" name="Google Shape;12;p22"/>
          <p:cNvSpPr txBox="1">
            <a:spLocks noGrp="1"/>
          </p:cNvSpPr>
          <p:nvPr>
            <p:ph type="body" idx="1"/>
          </p:nvPr>
        </p:nvSpPr>
        <p:spPr>
          <a:xfrm>
            <a:off x="609600" y="274639"/>
            <a:ext cx="10972800" cy="5851525"/>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3" name="Google Shape;13;p22"/>
          <p:cNvSpPr txBox="1">
            <a:spLocks noGrp="1"/>
          </p:cNvSpPr>
          <p:nvPr>
            <p:ph type="sldNum" idx="12"/>
          </p:nvPr>
        </p:nvSpPr>
        <p:spPr>
          <a:xfrm>
            <a:off x="-101600" y="6400800"/>
            <a:ext cx="2540000" cy="457200"/>
          </a:xfrm>
          <a:prstGeom prst="rect">
            <a:avLst/>
          </a:prstGeom>
          <a:noFill/>
          <a:ln>
            <a:noFill/>
          </a:ln>
        </p:spPr>
        <p:txBody>
          <a:bodyPr spcFirstLastPara="1" wrap="square" lIns="91425" tIns="45700" rIns="91425" bIns="45700" anchor="b" anchorCtr="0">
            <a:noAutofit/>
          </a:bodyPr>
          <a:lstStyle>
            <a:lvl1pPr marL="0" marR="0" lvl="0" indent="0" algn="l">
              <a:lnSpc>
                <a:spcPct val="100000"/>
              </a:lnSpc>
              <a:spcBef>
                <a:spcPts val="0"/>
              </a:spcBef>
              <a:spcAft>
                <a:spcPts val="0"/>
              </a:spcAft>
              <a:buClr>
                <a:schemeClr val="lt2"/>
              </a:buClr>
              <a:buSzPts val="2000"/>
              <a:buFont typeface="Arial"/>
              <a:buNone/>
              <a:defRPr sz="2000" b="1" i="0" u="none" strike="noStrike" cap="none">
                <a:solidFill>
                  <a:schemeClr val="lt2"/>
                </a:solidFill>
                <a:latin typeface="Arial"/>
                <a:ea typeface="Arial"/>
                <a:cs typeface="Arial"/>
                <a:sym typeface="Arial"/>
              </a:defRPr>
            </a:lvl1pPr>
            <a:lvl2pPr marL="0" marR="0" lvl="1" indent="0" algn="l">
              <a:lnSpc>
                <a:spcPct val="100000"/>
              </a:lnSpc>
              <a:spcBef>
                <a:spcPts val="0"/>
              </a:spcBef>
              <a:spcAft>
                <a:spcPts val="0"/>
              </a:spcAft>
              <a:buClr>
                <a:schemeClr val="lt2"/>
              </a:buClr>
              <a:buSzPts val="2000"/>
              <a:buFont typeface="Arial"/>
              <a:buNone/>
              <a:defRPr sz="2000" b="1" i="0" u="none" strike="noStrike" cap="none">
                <a:solidFill>
                  <a:schemeClr val="lt2"/>
                </a:solidFill>
                <a:latin typeface="Arial"/>
                <a:ea typeface="Arial"/>
                <a:cs typeface="Arial"/>
                <a:sym typeface="Arial"/>
              </a:defRPr>
            </a:lvl2pPr>
            <a:lvl3pPr marL="0" marR="0" lvl="2" indent="0" algn="l">
              <a:lnSpc>
                <a:spcPct val="100000"/>
              </a:lnSpc>
              <a:spcBef>
                <a:spcPts val="0"/>
              </a:spcBef>
              <a:spcAft>
                <a:spcPts val="0"/>
              </a:spcAft>
              <a:buClr>
                <a:schemeClr val="lt2"/>
              </a:buClr>
              <a:buSzPts val="2000"/>
              <a:buFont typeface="Arial"/>
              <a:buNone/>
              <a:defRPr sz="2000" b="1" i="0" u="none" strike="noStrike" cap="none">
                <a:solidFill>
                  <a:schemeClr val="lt2"/>
                </a:solidFill>
                <a:latin typeface="Arial"/>
                <a:ea typeface="Arial"/>
                <a:cs typeface="Arial"/>
                <a:sym typeface="Arial"/>
              </a:defRPr>
            </a:lvl3pPr>
            <a:lvl4pPr marL="0" marR="0" lvl="3" indent="0" algn="l">
              <a:lnSpc>
                <a:spcPct val="100000"/>
              </a:lnSpc>
              <a:spcBef>
                <a:spcPts val="0"/>
              </a:spcBef>
              <a:spcAft>
                <a:spcPts val="0"/>
              </a:spcAft>
              <a:buClr>
                <a:schemeClr val="lt2"/>
              </a:buClr>
              <a:buSzPts val="2000"/>
              <a:buFont typeface="Arial"/>
              <a:buNone/>
              <a:defRPr sz="2000" b="1" i="0" u="none" strike="noStrike" cap="none">
                <a:solidFill>
                  <a:schemeClr val="lt2"/>
                </a:solidFill>
                <a:latin typeface="Arial"/>
                <a:ea typeface="Arial"/>
                <a:cs typeface="Arial"/>
                <a:sym typeface="Arial"/>
              </a:defRPr>
            </a:lvl4pPr>
            <a:lvl5pPr marL="0" marR="0" lvl="4" indent="0" algn="l">
              <a:lnSpc>
                <a:spcPct val="100000"/>
              </a:lnSpc>
              <a:spcBef>
                <a:spcPts val="0"/>
              </a:spcBef>
              <a:spcAft>
                <a:spcPts val="0"/>
              </a:spcAft>
              <a:buClr>
                <a:schemeClr val="lt2"/>
              </a:buClr>
              <a:buSzPts val="2000"/>
              <a:buFont typeface="Arial"/>
              <a:buNone/>
              <a:defRPr sz="2000" b="1" i="0" u="none" strike="noStrike" cap="none">
                <a:solidFill>
                  <a:schemeClr val="lt2"/>
                </a:solidFill>
                <a:latin typeface="Arial"/>
                <a:ea typeface="Arial"/>
                <a:cs typeface="Arial"/>
                <a:sym typeface="Arial"/>
              </a:defRPr>
            </a:lvl5pPr>
            <a:lvl6pPr marL="0" marR="0" lvl="5" indent="0" algn="l">
              <a:lnSpc>
                <a:spcPct val="100000"/>
              </a:lnSpc>
              <a:spcBef>
                <a:spcPts val="0"/>
              </a:spcBef>
              <a:spcAft>
                <a:spcPts val="0"/>
              </a:spcAft>
              <a:buClr>
                <a:schemeClr val="lt2"/>
              </a:buClr>
              <a:buSzPts val="2000"/>
              <a:buFont typeface="Arial"/>
              <a:buNone/>
              <a:defRPr sz="2000" b="1" i="0" u="none" strike="noStrike" cap="none">
                <a:solidFill>
                  <a:schemeClr val="lt2"/>
                </a:solidFill>
                <a:latin typeface="Arial"/>
                <a:ea typeface="Arial"/>
                <a:cs typeface="Arial"/>
                <a:sym typeface="Arial"/>
              </a:defRPr>
            </a:lvl6pPr>
            <a:lvl7pPr marL="0" marR="0" lvl="6" indent="0" algn="l">
              <a:lnSpc>
                <a:spcPct val="100000"/>
              </a:lnSpc>
              <a:spcBef>
                <a:spcPts val="0"/>
              </a:spcBef>
              <a:spcAft>
                <a:spcPts val="0"/>
              </a:spcAft>
              <a:buClr>
                <a:schemeClr val="lt2"/>
              </a:buClr>
              <a:buSzPts val="2000"/>
              <a:buFont typeface="Arial"/>
              <a:buNone/>
              <a:defRPr sz="2000" b="1" i="0" u="none" strike="noStrike" cap="none">
                <a:solidFill>
                  <a:schemeClr val="lt2"/>
                </a:solidFill>
                <a:latin typeface="Arial"/>
                <a:ea typeface="Arial"/>
                <a:cs typeface="Arial"/>
                <a:sym typeface="Arial"/>
              </a:defRPr>
            </a:lvl7pPr>
            <a:lvl8pPr marL="0" marR="0" lvl="7" indent="0" algn="l">
              <a:lnSpc>
                <a:spcPct val="100000"/>
              </a:lnSpc>
              <a:spcBef>
                <a:spcPts val="0"/>
              </a:spcBef>
              <a:spcAft>
                <a:spcPts val="0"/>
              </a:spcAft>
              <a:buClr>
                <a:schemeClr val="lt2"/>
              </a:buClr>
              <a:buSzPts val="2000"/>
              <a:buFont typeface="Arial"/>
              <a:buNone/>
              <a:defRPr sz="2000" b="1" i="0" u="none" strike="noStrike" cap="none">
                <a:solidFill>
                  <a:schemeClr val="lt2"/>
                </a:solidFill>
                <a:latin typeface="Arial"/>
                <a:ea typeface="Arial"/>
                <a:cs typeface="Arial"/>
                <a:sym typeface="Arial"/>
              </a:defRPr>
            </a:lvl8pPr>
            <a:lvl9pPr marL="0" marR="0" lvl="8" indent="0" algn="l">
              <a:lnSpc>
                <a:spcPct val="100000"/>
              </a:lnSpc>
              <a:spcBef>
                <a:spcPts val="0"/>
              </a:spcBef>
              <a:spcAft>
                <a:spcPts val="0"/>
              </a:spcAft>
              <a:buClr>
                <a:schemeClr val="lt2"/>
              </a:buClr>
              <a:buSzPts val="2000"/>
              <a:buFont typeface="Arial"/>
              <a:buNone/>
              <a:defRPr sz="2000" b="1" i="0" u="none" strike="noStrike" cap="none">
                <a:solidFill>
                  <a:schemeClr val="lt2"/>
                </a:solidFill>
                <a:latin typeface="Arial"/>
                <a:ea typeface="Arial"/>
                <a:cs typeface="Arial"/>
                <a:sym typeface="Arial"/>
              </a:defRPr>
            </a:lvl9pPr>
          </a:lstStyle>
          <a:p>
            <a:r>
              <a:rPr lang="en-US"/>
              <a:t>13.</a:t>
            </a:r>
            <a:fld id="{00000000-1234-1234-1234-123412341234}" type="slidenum">
              <a:rPr lang="en-US" smtClean="0"/>
              <a:pPr/>
              <a:t>‹#›</a:t>
            </a:fld>
            <a:endParaRPr/>
          </a:p>
        </p:txBody>
      </p:sp>
    </p:spTree>
    <p:extLst>
      <p:ext uri="{BB962C8B-B14F-4D97-AF65-F5344CB8AC3E}">
        <p14:creationId xmlns:p14="http://schemas.microsoft.com/office/powerpoint/2010/main" val="38682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F213FC-66C6-4930-AAD8-6C0E37E6E5CB}"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68981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F213FC-66C6-4930-AAD8-6C0E37E6E5CB}"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191694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F213FC-66C6-4930-AAD8-6C0E37E6E5CB}" type="datetimeFigureOut">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892962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F213FC-66C6-4930-AAD8-6C0E37E6E5CB}" type="datetimeFigureOut">
              <a:rPr lang="en-US" smtClean="0"/>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4246048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F213FC-66C6-4930-AAD8-6C0E37E6E5CB}" type="datetimeFigureOut">
              <a:rPr lang="en-US" smtClean="0"/>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315670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213FC-66C6-4930-AAD8-6C0E37E6E5CB}" type="datetimeFigureOut">
              <a:rPr lang="en-US" smtClean="0"/>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74701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213FC-66C6-4930-AAD8-6C0E37E6E5CB}" type="datetimeFigureOut">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269538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F213FC-66C6-4930-AAD8-6C0E37E6E5CB}" type="datetimeFigureOut">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05E5CB-9241-4665-889D-78B918CC363E}" type="slidenum">
              <a:rPr lang="en-US" smtClean="0"/>
              <a:t>‹#›</a:t>
            </a:fld>
            <a:endParaRPr lang="en-US"/>
          </a:p>
        </p:txBody>
      </p:sp>
    </p:spTree>
    <p:extLst>
      <p:ext uri="{BB962C8B-B14F-4D97-AF65-F5344CB8AC3E}">
        <p14:creationId xmlns:p14="http://schemas.microsoft.com/office/powerpoint/2010/main" val="1352868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213FC-66C6-4930-AAD8-6C0E37E6E5CB}" type="datetimeFigureOut">
              <a:rPr lang="en-US" smtClean="0"/>
              <a:t>8/27/2024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05E5CB-9241-4665-889D-78B918CC363E}" type="slidenum">
              <a:rPr lang="en-US" smtClean="0"/>
              <a:t>‹#›</a:t>
            </a:fld>
            <a:endParaRPr lang="en-US"/>
          </a:p>
        </p:txBody>
      </p:sp>
    </p:spTree>
    <p:extLst>
      <p:ext uri="{BB962C8B-B14F-4D97-AF65-F5344CB8AC3E}">
        <p14:creationId xmlns:p14="http://schemas.microsoft.com/office/powerpoint/2010/main" val="3473006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hyperlink" Target="http://www.interfacebus.com/HDLC_Protocol_Description.html" TargetMode="External"/><Relationship Id="rId4" Type="http://schemas.openxmlformats.org/officeDocument/2006/relationships/image" Target="../media/image3.png"/><Relationship Id="rId9" Type="http://schemas.openxmlformats.org/officeDocument/2006/relationships/image" Target="../media/image7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0.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2.png"/><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2.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2.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2.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2.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2.png"/><Relationship Id="rId4" Type="http://schemas.openxmlformats.org/officeDocument/2006/relationships/image" Target="../media/image6.png"/></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2.png"/><Relationship Id="rId4" Type="http://schemas.openxmlformats.org/officeDocument/2006/relationships/image" Target="../media/image6.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2.png"/><Relationship Id="rId4" Type="http://schemas.openxmlformats.org/officeDocument/2006/relationships/image" Target="../media/image6.png"/></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2.png"/><Relationship Id="rId4"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2.png"/><Relationship Id="rId4" Type="http://schemas.openxmlformats.org/officeDocument/2006/relationships/image" Target="../media/image6.png"/></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2.png"/><Relationship Id="rId4" Type="http://schemas.openxmlformats.org/officeDocument/2006/relationships/image" Target="../media/image6.png"/></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2.png"/><Relationship Id="rId4" Type="http://schemas.openxmlformats.org/officeDocument/2006/relationships/image" Target="../media/image6.png"/></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2.png"/><Relationship Id="rId4" Type="http://schemas.openxmlformats.org/officeDocument/2006/relationships/image" Target="../media/image6.png"/></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2.png"/><Relationship Id="rId4" Type="http://schemas.openxmlformats.org/officeDocument/2006/relationships/image" Target="../media/image6.png"/></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2.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2.png"/><Relationship Id="rId4" Type="http://schemas.openxmlformats.org/officeDocument/2006/relationships/image" Target="../media/image6.png"/></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2.png"/><Relationship Id="rId4" Type="http://schemas.openxmlformats.org/officeDocument/2006/relationships/image" Target="../media/image6.png"/></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2.png"/><Relationship Id="rId4" Type="http://schemas.openxmlformats.org/officeDocument/2006/relationships/image" Target="../media/image6.png"/></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2.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2.png"/><Relationship Id="rId4" Type="http://schemas.openxmlformats.org/officeDocument/2006/relationships/image" Target="../media/image6.png"/></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2.png"/><Relationship Id="rId4" Type="http://schemas.openxmlformats.org/officeDocument/2006/relationships/image" Target="../media/image6.png"/></Relationships>
</file>

<file path=ppt/slides/_rels/slide1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05.png"/></Relationships>
</file>

<file path=ppt/slides/_rels/slide1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06.png"/></Relationships>
</file>

<file path=ppt/slides/_rels/slide1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7.png"/></Relationships>
</file>

<file path=ppt/slides/_rels/slide1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8.png"/></Relationships>
</file>

<file path=ppt/slides/_rels/slide1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09.png"/></Relationships>
</file>

<file path=ppt/slides/_rels/slide1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10.png"/></Relationships>
</file>

<file path=ppt/slides/_rels/slide1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11.jpg"/></Relationships>
</file>

<file path=ppt/slides/_rels/slide1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12.png"/></Relationships>
</file>

<file path=ppt/slides/_rels/slide1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113.jpg"/></Relationships>
</file>

<file path=ppt/slides/_rels/slide1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4.png"/></Relationships>
</file>

<file path=ppt/slides/_rels/slide1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image" Target="../media/image2.png"/><Relationship Id="rId4" Type="http://schemas.openxmlformats.org/officeDocument/2006/relationships/image" Target="../media/image6.png"/></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wm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2.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Hamming_code" TargetMode="External"/><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23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png"/><Relationship Id="rId7" Type="http://schemas.openxmlformats.org/officeDocument/2006/relationships/diagramLayout" Target="../diagrams/layout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2.pn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pn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2.png"/><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2.png"/><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pn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pn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pn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ctrTitle"/>
          </p:nvPr>
        </p:nvSpPr>
        <p:spPr/>
        <p:txBody>
          <a:bodyPr>
            <a:normAutofit/>
          </a:bodyPr>
          <a:lstStyle/>
          <a:p>
            <a:pPr algn="ctr"/>
            <a:r>
              <a:rPr lang="en-US" b="1" dirty="0">
                <a:solidFill>
                  <a:srgbClr val="C00000"/>
                </a:solidFill>
                <a:latin typeface="Marcellus" panose="020E0602050203020307" pitchFamily="34" charset="0"/>
              </a:rPr>
              <a:t>Data Link Layer</a:t>
            </a:r>
            <a:br>
              <a:rPr lang="en-US" b="1" dirty="0">
                <a:solidFill>
                  <a:srgbClr val="C00000"/>
                </a:solidFill>
                <a:latin typeface="Marcellus" panose="020E0602050203020307" pitchFamily="34" charset="0"/>
              </a:rPr>
            </a:br>
            <a:r>
              <a:rPr lang="en-US" sz="2800" b="1" dirty="0">
                <a:solidFill>
                  <a:srgbClr val="C00000"/>
                </a:solidFill>
                <a:latin typeface="Marcellus" panose="020E0602050203020307" pitchFamily="34" charset="0"/>
              </a:rPr>
              <a:t>Module 2</a:t>
            </a:r>
            <a:endParaRPr lang="en-US" b="1" dirty="0"/>
          </a:p>
        </p:txBody>
      </p:sp>
      <p:sp>
        <p:nvSpPr>
          <p:cNvPr id="3" name="Subtitle 2">
            <a:extLst>
              <a:ext uri="{FF2B5EF4-FFF2-40B4-BE49-F238E27FC236}">
                <a16:creationId xmlns:a16="http://schemas.microsoft.com/office/drawing/2014/main" id="{6D9CEDE5-3115-42FB-90A3-0727B8EEECC0}"/>
              </a:ext>
            </a:extLst>
          </p:cNvPr>
          <p:cNvSpPr>
            <a:spLocks noGrp="1"/>
          </p:cNvSpPr>
          <p:nvPr>
            <p:ph type="subTitle" idx="1"/>
          </p:nvPr>
        </p:nvSpPr>
        <p:spPr/>
        <p:txBody>
          <a:bodyPr>
            <a:normAutofit/>
          </a:bodyPr>
          <a:lstStyle/>
          <a:p>
            <a:r>
              <a:rPr lang="en-US" sz="3200" b="1" dirty="0">
                <a:solidFill>
                  <a:schemeClr val="tx1">
                    <a:lumMod val="85000"/>
                    <a:lumOff val="15000"/>
                  </a:schemeClr>
                </a:solidFill>
                <a:latin typeface="Marcellus" panose="020E0602050203020307" pitchFamily="34" charset="0"/>
              </a:rPr>
              <a:t>Computer Networks</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3"/>
          <a:stretch>
            <a:fillRect/>
          </a:stretch>
        </p:blipFill>
        <p:spPr>
          <a:xfrm>
            <a:off x="605" y="2219"/>
            <a:ext cx="566958"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4"/>
          <a:stretch>
            <a:fillRect/>
          </a:stretch>
        </p:blipFill>
        <p:spPr>
          <a:xfrm>
            <a:off x="567563" y="0"/>
            <a:ext cx="209677" cy="5440680"/>
          </a:xfrm>
          <a:prstGeom prst="rect">
            <a:avLst/>
          </a:prstGeom>
        </p:spPr>
      </p:pic>
      <p:pic>
        <p:nvPicPr>
          <p:cNvPr id="9" name="Picture 8" descr="A close up of a logo&#10;&#10;Description automatically generated">
            <a:extLst>
              <a:ext uri="{FF2B5EF4-FFF2-40B4-BE49-F238E27FC236}">
                <a16:creationId xmlns:a16="http://schemas.microsoft.com/office/drawing/2014/main" id="{5BD6DADB-CADE-4F38-B8E2-208EBC9B35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752" y="4662339"/>
            <a:ext cx="4693927" cy="3352805"/>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5239" y="5830821"/>
            <a:ext cx="868683" cy="647487"/>
          </a:xfrm>
          <a:prstGeom prst="rect">
            <a:avLst/>
          </a:prstGeom>
        </p:spPr>
      </p:pic>
    </p:spTree>
    <p:extLst>
      <p:ext uri="{BB962C8B-B14F-4D97-AF65-F5344CB8AC3E}">
        <p14:creationId xmlns:p14="http://schemas.microsoft.com/office/powerpoint/2010/main" val="1855703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Forward Error Correction Versus Retransmission</a:t>
            </a:r>
            <a:endParaRPr lang="en-US" sz="36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lumMod val="85000"/>
                    <a:lumOff val="15000"/>
                  </a:schemeClr>
                </a:solidFill>
                <a:latin typeface="Marcellus" panose="020E0602050203020307" pitchFamily="34" charset="0"/>
              </a:rPr>
              <a:t>Two main methods of error correction: </a:t>
            </a:r>
          </a:p>
          <a:p>
            <a:pPr lvl="1"/>
            <a:r>
              <a:rPr lang="en-US" sz="2800" dirty="0">
                <a:solidFill>
                  <a:schemeClr val="tx1">
                    <a:lumMod val="85000"/>
                    <a:lumOff val="15000"/>
                  </a:schemeClr>
                </a:solidFill>
                <a:latin typeface="Marcellus" panose="020E0602050203020307" pitchFamily="34" charset="0"/>
              </a:rPr>
              <a:t>Forward Error Correction</a:t>
            </a:r>
          </a:p>
          <a:p>
            <a:pPr lvl="1"/>
            <a:r>
              <a:rPr lang="en-US" sz="2800" dirty="0">
                <a:solidFill>
                  <a:schemeClr val="tx1">
                    <a:lumMod val="85000"/>
                    <a:lumOff val="15000"/>
                  </a:schemeClr>
                </a:solidFill>
                <a:latin typeface="Marcellus" panose="020E0602050203020307" pitchFamily="34" charset="0"/>
              </a:rPr>
              <a:t>Retransmission</a:t>
            </a:r>
          </a:p>
          <a:p>
            <a:r>
              <a:rPr lang="en-US" sz="3200" b="1" i="1" dirty="0">
                <a:solidFill>
                  <a:schemeClr val="tx1">
                    <a:lumMod val="85000"/>
                    <a:lumOff val="15000"/>
                  </a:schemeClr>
                </a:solidFill>
                <a:latin typeface="Marcellus" panose="020E0602050203020307" pitchFamily="34" charset="0"/>
              </a:rPr>
              <a:t>Forward error correction </a:t>
            </a:r>
            <a:r>
              <a:rPr lang="en-US" sz="3200" dirty="0">
                <a:solidFill>
                  <a:schemeClr val="tx1">
                    <a:lumMod val="85000"/>
                    <a:lumOff val="15000"/>
                  </a:schemeClr>
                </a:solidFill>
                <a:latin typeface="Marcellus" panose="020E0602050203020307" pitchFamily="34" charset="0"/>
              </a:rPr>
              <a:t>is the process in which the receiver tries to guess the message by using redundant bits.</a:t>
            </a:r>
          </a:p>
          <a:p>
            <a:endParaRPr lang="en-US" sz="3200" dirty="0">
              <a:solidFill>
                <a:schemeClr val="tx1">
                  <a:lumMod val="85000"/>
                  <a:lumOff val="15000"/>
                </a:schemeClr>
              </a:solidFill>
              <a:latin typeface="Marcellus" panose="020E0602050203020307" pitchFamily="34" charset="0"/>
            </a:endParaRPr>
          </a:p>
          <a:p>
            <a:r>
              <a:rPr lang="en-US" sz="3200" b="1" i="1" dirty="0">
                <a:solidFill>
                  <a:schemeClr val="tx1">
                    <a:lumMod val="85000"/>
                    <a:lumOff val="15000"/>
                  </a:schemeClr>
                </a:solidFill>
                <a:latin typeface="Marcellus" panose="020E0602050203020307" pitchFamily="34" charset="0"/>
              </a:rPr>
              <a:t>Retransmission</a:t>
            </a:r>
            <a:r>
              <a:rPr lang="en-US" sz="3200" dirty="0">
                <a:solidFill>
                  <a:schemeClr val="tx1">
                    <a:lumMod val="85000"/>
                    <a:lumOff val="15000"/>
                  </a:schemeClr>
                </a:solidFill>
                <a:latin typeface="Marcellus" panose="020E0602050203020307" pitchFamily="34" charset="0"/>
              </a:rPr>
              <a:t> is a technique in which the receiver detects the occurrence of an error and asks the sender to resend the message.</a:t>
            </a:r>
          </a:p>
        </p:txBody>
      </p:sp>
    </p:spTree>
    <p:extLst>
      <p:ext uri="{BB962C8B-B14F-4D97-AF65-F5344CB8AC3E}">
        <p14:creationId xmlns:p14="http://schemas.microsoft.com/office/powerpoint/2010/main" val="2233694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sp>
        <p:nvSpPr>
          <p:cNvPr id="5" name="Subtitle 2">
            <a:extLst>
              <a:ext uri="{FF2B5EF4-FFF2-40B4-BE49-F238E27FC236}">
                <a16:creationId xmlns:a16="http://schemas.microsoft.com/office/drawing/2014/main" id="{C24CD5F3-C0D2-4093-9C27-23E647DC1B70}"/>
              </a:ext>
            </a:extLst>
          </p:cNvPr>
          <p:cNvSpPr txBox="1">
            <a:spLocks/>
          </p:cNvSpPr>
          <p:nvPr/>
        </p:nvSpPr>
        <p:spPr>
          <a:xfrm>
            <a:off x="256793" y="1278218"/>
            <a:ext cx="1678687" cy="1023022"/>
          </a:xfrm>
          <a:prstGeom prst="rect">
            <a:avLst/>
          </a:prstGeom>
          <a:solidFill>
            <a:schemeClr val="accent5">
              <a:lumMod val="20000"/>
              <a:lumOff val="8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a:solidFill>
                  <a:srgbClr val="C00000"/>
                </a:solidFill>
              </a:rPr>
              <a:t>Receiver  Site SR ARQ Algorithm:</a:t>
            </a:r>
          </a:p>
        </p:txBody>
      </p:sp>
      <p:pic>
        <p:nvPicPr>
          <p:cNvPr id="3" name="Picture 2">
            <a:extLst>
              <a:ext uri="{FF2B5EF4-FFF2-40B4-BE49-F238E27FC236}">
                <a16:creationId xmlns:a16="http://schemas.microsoft.com/office/drawing/2014/main" id="{23378CE9-E177-406D-9D8C-FF5B88BAF74B}"/>
              </a:ext>
            </a:extLst>
          </p:cNvPr>
          <p:cNvPicPr>
            <a:picLocks noChangeAspect="1"/>
          </p:cNvPicPr>
          <p:nvPr/>
        </p:nvPicPr>
        <p:blipFill>
          <a:blip r:embed="rId7"/>
          <a:stretch>
            <a:fillRect/>
          </a:stretch>
        </p:blipFill>
        <p:spPr>
          <a:xfrm>
            <a:off x="2063105" y="790671"/>
            <a:ext cx="9010669" cy="5791702"/>
          </a:xfrm>
          <a:prstGeom prst="rect">
            <a:avLst/>
          </a:prstGeom>
        </p:spPr>
      </p:pic>
    </p:spTree>
    <p:extLst>
      <p:ext uri="{BB962C8B-B14F-4D97-AF65-F5344CB8AC3E}">
        <p14:creationId xmlns:p14="http://schemas.microsoft.com/office/powerpoint/2010/main" val="15462725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sp>
        <p:nvSpPr>
          <p:cNvPr id="5" name="Subtitle 2">
            <a:extLst>
              <a:ext uri="{FF2B5EF4-FFF2-40B4-BE49-F238E27FC236}">
                <a16:creationId xmlns:a16="http://schemas.microsoft.com/office/drawing/2014/main" id="{C24CD5F3-C0D2-4093-9C27-23E647DC1B70}"/>
              </a:ext>
            </a:extLst>
          </p:cNvPr>
          <p:cNvSpPr txBox="1">
            <a:spLocks/>
          </p:cNvSpPr>
          <p:nvPr/>
        </p:nvSpPr>
        <p:spPr>
          <a:xfrm>
            <a:off x="256793" y="1278218"/>
            <a:ext cx="1678687" cy="1023022"/>
          </a:xfrm>
          <a:prstGeom prst="rect">
            <a:avLst/>
          </a:prstGeom>
          <a:solidFill>
            <a:schemeClr val="accent5">
              <a:lumMod val="20000"/>
              <a:lumOff val="8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a:solidFill>
                  <a:srgbClr val="C00000"/>
                </a:solidFill>
              </a:rPr>
              <a:t>Receiver  Site SR ARQ Algorithm:</a:t>
            </a:r>
          </a:p>
        </p:txBody>
      </p:sp>
      <p:pic>
        <p:nvPicPr>
          <p:cNvPr id="10" name="Picture 9">
            <a:extLst>
              <a:ext uri="{FF2B5EF4-FFF2-40B4-BE49-F238E27FC236}">
                <a16:creationId xmlns:a16="http://schemas.microsoft.com/office/drawing/2014/main" id="{067290C3-D785-49D5-A5CC-040D33DF3034}"/>
              </a:ext>
            </a:extLst>
          </p:cNvPr>
          <p:cNvPicPr>
            <a:picLocks noChangeAspect="1"/>
          </p:cNvPicPr>
          <p:nvPr/>
        </p:nvPicPr>
        <p:blipFill>
          <a:blip r:embed="rId7"/>
          <a:stretch>
            <a:fillRect/>
          </a:stretch>
        </p:blipFill>
        <p:spPr>
          <a:xfrm>
            <a:off x="1602858" y="972776"/>
            <a:ext cx="8986283" cy="5712447"/>
          </a:xfrm>
          <a:prstGeom prst="rect">
            <a:avLst/>
          </a:prstGeom>
        </p:spPr>
      </p:pic>
    </p:spTree>
    <p:extLst>
      <p:ext uri="{BB962C8B-B14F-4D97-AF65-F5344CB8AC3E}">
        <p14:creationId xmlns:p14="http://schemas.microsoft.com/office/powerpoint/2010/main" val="3591343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sp>
        <p:nvSpPr>
          <p:cNvPr id="5" name="Subtitle 2">
            <a:extLst>
              <a:ext uri="{FF2B5EF4-FFF2-40B4-BE49-F238E27FC236}">
                <a16:creationId xmlns:a16="http://schemas.microsoft.com/office/drawing/2014/main" id="{C24CD5F3-C0D2-4093-9C27-23E647DC1B70}"/>
              </a:ext>
            </a:extLst>
          </p:cNvPr>
          <p:cNvSpPr txBox="1">
            <a:spLocks/>
          </p:cNvSpPr>
          <p:nvPr/>
        </p:nvSpPr>
        <p:spPr>
          <a:xfrm>
            <a:off x="256793" y="1278218"/>
            <a:ext cx="6067807" cy="443902"/>
          </a:xfrm>
          <a:prstGeom prst="rect">
            <a:avLst/>
          </a:prstGeom>
          <a:solidFill>
            <a:schemeClr val="accent5">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a:solidFill>
                  <a:srgbClr val="C00000"/>
                </a:solidFill>
              </a:rPr>
              <a:t>Delivery of data in Selective Repeat ARQ:</a:t>
            </a:r>
          </a:p>
        </p:txBody>
      </p:sp>
      <p:pic>
        <p:nvPicPr>
          <p:cNvPr id="3" name="Picture 2">
            <a:extLst>
              <a:ext uri="{FF2B5EF4-FFF2-40B4-BE49-F238E27FC236}">
                <a16:creationId xmlns:a16="http://schemas.microsoft.com/office/drawing/2014/main" id="{28689575-38D0-4CEB-A326-14ACD7996F4F}"/>
              </a:ext>
            </a:extLst>
          </p:cNvPr>
          <p:cNvPicPr>
            <a:picLocks noChangeAspect="1"/>
          </p:cNvPicPr>
          <p:nvPr/>
        </p:nvPicPr>
        <p:blipFill>
          <a:blip r:embed="rId7"/>
          <a:stretch>
            <a:fillRect/>
          </a:stretch>
        </p:blipFill>
        <p:spPr>
          <a:xfrm>
            <a:off x="1868861" y="2774989"/>
            <a:ext cx="7876715" cy="1847248"/>
          </a:xfrm>
          <a:prstGeom prst="rect">
            <a:avLst/>
          </a:prstGeom>
        </p:spPr>
      </p:pic>
    </p:spTree>
    <p:extLst>
      <p:ext uri="{BB962C8B-B14F-4D97-AF65-F5344CB8AC3E}">
        <p14:creationId xmlns:p14="http://schemas.microsoft.com/office/powerpoint/2010/main" val="17791826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sp>
        <p:nvSpPr>
          <p:cNvPr id="5" name="Subtitle 2">
            <a:extLst>
              <a:ext uri="{FF2B5EF4-FFF2-40B4-BE49-F238E27FC236}">
                <a16:creationId xmlns:a16="http://schemas.microsoft.com/office/drawing/2014/main" id="{C24CD5F3-C0D2-4093-9C27-23E647DC1B70}"/>
              </a:ext>
            </a:extLst>
          </p:cNvPr>
          <p:cNvSpPr txBox="1">
            <a:spLocks/>
          </p:cNvSpPr>
          <p:nvPr/>
        </p:nvSpPr>
        <p:spPr>
          <a:xfrm>
            <a:off x="226313" y="1278218"/>
            <a:ext cx="1927697" cy="596302"/>
          </a:xfrm>
          <a:prstGeom prst="rect">
            <a:avLst/>
          </a:prstGeom>
          <a:solidFill>
            <a:schemeClr val="accent5">
              <a:lumMod val="20000"/>
              <a:lumOff val="80000"/>
            </a:schemeClr>
          </a:solidFill>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4500" dirty="0">
                <a:solidFill>
                  <a:srgbClr val="C00000"/>
                </a:solidFill>
              </a:rPr>
              <a:t>Flow Diagram</a:t>
            </a:r>
            <a:r>
              <a:rPr lang="en-US" altLang="en-US" dirty="0">
                <a:solidFill>
                  <a:srgbClr val="C00000"/>
                </a:solidFill>
              </a:rPr>
              <a:t>:</a:t>
            </a:r>
          </a:p>
        </p:txBody>
      </p:sp>
      <p:pic>
        <p:nvPicPr>
          <p:cNvPr id="10" name="Picture 9">
            <a:extLst>
              <a:ext uri="{FF2B5EF4-FFF2-40B4-BE49-F238E27FC236}">
                <a16:creationId xmlns:a16="http://schemas.microsoft.com/office/drawing/2014/main" id="{767EF3D8-6DAA-4BC3-80B3-101F922F42F2}"/>
              </a:ext>
            </a:extLst>
          </p:cNvPr>
          <p:cNvPicPr>
            <a:picLocks noChangeAspect="1"/>
          </p:cNvPicPr>
          <p:nvPr/>
        </p:nvPicPr>
        <p:blipFill>
          <a:blip r:embed="rId7"/>
          <a:stretch>
            <a:fillRect/>
          </a:stretch>
        </p:blipFill>
        <p:spPr>
          <a:xfrm>
            <a:off x="2154010" y="1081107"/>
            <a:ext cx="7883979" cy="5501266"/>
          </a:xfrm>
          <a:prstGeom prst="rect">
            <a:avLst/>
          </a:prstGeom>
        </p:spPr>
      </p:pic>
    </p:spTree>
    <p:extLst>
      <p:ext uri="{BB962C8B-B14F-4D97-AF65-F5344CB8AC3E}">
        <p14:creationId xmlns:p14="http://schemas.microsoft.com/office/powerpoint/2010/main" val="35465204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fontScale="90000"/>
          </a:bodyPr>
          <a:lstStyle/>
          <a:p>
            <a:pPr algn="ctr"/>
            <a:r>
              <a:rPr lang="en-US" sz="3600" b="1" dirty="0">
                <a:solidFill>
                  <a:srgbClr val="C00000"/>
                </a:solidFill>
                <a:latin typeface="Marcellus" panose="020E0602050203020307" pitchFamily="34" charset="0"/>
              </a:rPr>
              <a:t>Piggybacking in Go Back N ARQ</a:t>
            </a:r>
            <a:endParaRPr lang="en-US" sz="3600" i="1" dirty="0">
              <a:solidFill>
                <a:srgbClr val="C00000"/>
              </a:solidFill>
              <a:latin typeface="Marcellus" panose="020E0602050203020307" pitchFamily="34" charset="0"/>
            </a:endParaRPr>
          </a:p>
        </p:txBody>
      </p:sp>
      <p:pic>
        <p:nvPicPr>
          <p:cNvPr id="12" name="Picture 11">
            <a:extLst>
              <a:ext uri="{FF2B5EF4-FFF2-40B4-BE49-F238E27FC236}">
                <a16:creationId xmlns:a16="http://schemas.microsoft.com/office/drawing/2014/main" id="{3D512ED5-E5C3-4D65-B96B-B9493F10F0D3}"/>
              </a:ext>
            </a:extLst>
          </p:cNvPr>
          <p:cNvPicPr>
            <a:picLocks noChangeAspect="1"/>
          </p:cNvPicPr>
          <p:nvPr/>
        </p:nvPicPr>
        <p:blipFill>
          <a:blip r:embed="rId7"/>
          <a:stretch>
            <a:fillRect/>
          </a:stretch>
        </p:blipFill>
        <p:spPr>
          <a:xfrm>
            <a:off x="1524001" y="934052"/>
            <a:ext cx="8701756" cy="5751171"/>
          </a:xfrm>
          <a:prstGeom prst="rect">
            <a:avLst/>
          </a:prstGeom>
        </p:spPr>
      </p:pic>
    </p:spTree>
    <p:extLst>
      <p:ext uri="{BB962C8B-B14F-4D97-AF65-F5344CB8AC3E}">
        <p14:creationId xmlns:p14="http://schemas.microsoft.com/office/powerpoint/2010/main" val="21279268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HDLC</a:t>
            </a:r>
            <a:endParaRPr lang="en-US" sz="3600" i="1" dirty="0">
              <a:solidFill>
                <a:srgbClr val="C00000"/>
              </a:solidFill>
              <a:latin typeface="Marcellus" panose="020E0602050203020307" pitchFamily="34" charset="0"/>
            </a:endParaRPr>
          </a:p>
        </p:txBody>
      </p:sp>
      <p:sp>
        <p:nvSpPr>
          <p:cNvPr id="11" name="TextBox 10">
            <a:extLst>
              <a:ext uri="{FF2B5EF4-FFF2-40B4-BE49-F238E27FC236}">
                <a16:creationId xmlns:a16="http://schemas.microsoft.com/office/drawing/2014/main" id="{C7F0FB94-23BA-4BBC-997D-99A0F7CD7081}"/>
              </a:ext>
            </a:extLst>
          </p:cNvPr>
          <p:cNvSpPr txBox="1"/>
          <p:nvPr/>
        </p:nvSpPr>
        <p:spPr>
          <a:xfrm>
            <a:off x="656274" y="1498010"/>
            <a:ext cx="10179152" cy="4832092"/>
          </a:xfrm>
          <a:prstGeom prst="rect">
            <a:avLst/>
          </a:prstGeom>
          <a:noFill/>
        </p:spPr>
        <p:txBody>
          <a:bodyPr wrap="square">
            <a:spAutoFit/>
          </a:bodyPr>
          <a:lstStyle/>
          <a:p>
            <a:pPr marL="457200" indent="-457200">
              <a:buFont typeface="Arial" panose="020B0604020202020204" pitchFamily="34" charset="0"/>
              <a:buChar char="•"/>
            </a:pPr>
            <a:r>
              <a:rPr lang="en-US" sz="2800" b="1" dirty="0">
                <a:solidFill>
                  <a:srgbClr val="C00000"/>
                </a:solidFill>
              </a:rPr>
              <a:t>High-level Data Link Control (HDLC)</a:t>
            </a:r>
            <a:r>
              <a:rPr lang="en-US" sz="2800" dirty="0"/>
              <a:t> is a bit-oriented protocol for communication over point-to-point and multipoint links.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It implements the ARQ mechanisms.</a:t>
            </a:r>
          </a:p>
          <a:p>
            <a:endParaRPr lang="en-IN" sz="2800" b="1" i="1" dirty="0"/>
          </a:p>
          <a:p>
            <a:r>
              <a:rPr lang="en-IN" sz="2800" b="1" i="1" dirty="0">
                <a:solidFill>
                  <a:srgbClr val="C00000"/>
                </a:solidFill>
              </a:rPr>
              <a:t>Configurations and Transfer Modes:</a:t>
            </a:r>
          </a:p>
          <a:p>
            <a:r>
              <a:rPr lang="en-US" sz="2800" i="1" dirty="0"/>
              <a:t>HDLC provides two common transfer modes that can be used in different configurations:</a:t>
            </a:r>
          </a:p>
          <a:p>
            <a:endParaRPr lang="en-IN" sz="2800" b="1" i="1" dirty="0"/>
          </a:p>
          <a:p>
            <a:pPr marL="457200" indent="-457200">
              <a:buFont typeface="Arial" panose="020B0604020202020204" pitchFamily="34" charset="0"/>
              <a:buChar char="•"/>
            </a:pPr>
            <a:r>
              <a:rPr lang="en-IN" sz="2800" i="1" dirty="0"/>
              <a:t>Normal response Mode(NRM)</a:t>
            </a:r>
          </a:p>
          <a:p>
            <a:pPr marL="457200" indent="-457200">
              <a:buFont typeface="Arial" panose="020B0604020202020204" pitchFamily="34" charset="0"/>
              <a:buChar char="•"/>
            </a:pPr>
            <a:r>
              <a:rPr lang="en-IN" sz="2800" i="1" dirty="0"/>
              <a:t>Asynchronous Balanced Mode(ABM)</a:t>
            </a:r>
          </a:p>
        </p:txBody>
      </p:sp>
    </p:spTree>
    <p:extLst>
      <p:ext uri="{BB962C8B-B14F-4D97-AF65-F5344CB8AC3E}">
        <p14:creationId xmlns:p14="http://schemas.microsoft.com/office/powerpoint/2010/main" val="9918378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1162281" y="6005906"/>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 Normal Response Mode</a:t>
            </a:r>
            <a:endParaRPr lang="en-US" sz="3600" i="1" dirty="0">
              <a:solidFill>
                <a:srgbClr val="C00000"/>
              </a:solidFill>
              <a:latin typeface="Marcellus" panose="020E0602050203020307" pitchFamily="34" charset="0"/>
            </a:endParaRPr>
          </a:p>
        </p:txBody>
      </p:sp>
      <p:pic>
        <p:nvPicPr>
          <p:cNvPr id="3" name="Picture 2">
            <a:extLst>
              <a:ext uri="{FF2B5EF4-FFF2-40B4-BE49-F238E27FC236}">
                <a16:creationId xmlns:a16="http://schemas.microsoft.com/office/drawing/2014/main" id="{7A710762-BA24-45DB-A26D-809AC9374257}"/>
              </a:ext>
            </a:extLst>
          </p:cNvPr>
          <p:cNvPicPr>
            <a:picLocks noChangeAspect="1"/>
          </p:cNvPicPr>
          <p:nvPr/>
        </p:nvPicPr>
        <p:blipFill>
          <a:blip r:embed="rId7"/>
          <a:stretch>
            <a:fillRect/>
          </a:stretch>
        </p:blipFill>
        <p:spPr>
          <a:xfrm>
            <a:off x="1397361" y="1453706"/>
            <a:ext cx="9163959" cy="4795716"/>
          </a:xfrm>
          <a:prstGeom prst="rect">
            <a:avLst/>
          </a:prstGeom>
        </p:spPr>
      </p:pic>
    </p:spTree>
    <p:extLst>
      <p:ext uri="{BB962C8B-B14F-4D97-AF65-F5344CB8AC3E}">
        <p14:creationId xmlns:p14="http://schemas.microsoft.com/office/powerpoint/2010/main" val="6998494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fontScale="90000"/>
          </a:bodyPr>
          <a:lstStyle/>
          <a:p>
            <a:pPr algn="ctr"/>
            <a:r>
              <a:rPr lang="en-US" sz="3600" b="1" dirty="0">
                <a:solidFill>
                  <a:srgbClr val="C00000"/>
                </a:solidFill>
                <a:latin typeface="Marcellus" panose="020E0602050203020307" pitchFamily="34" charset="0"/>
              </a:rPr>
              <a:t> Asynchronous Balanced Mode</a:t>
            </a:r>
            <a:endParaRPr lang="en-US" sz="3600" i="1" dirty="0">
              <a:solidFill>
                <a:srgbClr val="C00000"/>
              </a:solidFill>
              <a:latin typeface="Marcellus" panose="020E0602050203020307" pitchFamily="34" charset="0"/>
            </a:endParaRPr>
          </a:p>
        </p:txBody>
      </p:sp>
      <p:pic>
        <p:nvPicPr>
          <p:cNvPr id="5" name="Picture 4">
            <a:extLst>
              <a:ext uri="{FF2B5EF4-FFF2-40B4-BE49-F238E27FC236}">
                <a16:creationId xmlns:a16="http://schemas.microsoft.com/office/drawing/2014/main" id="{CC7805D6-D0FD-42DA-A694-DA404C72D0B5}"/>
              </a:ext>
            </a:extLst>
          </p:cNvPr>
          <p:cNvPicPr>
            <a:picLocks noChangeAspect="1"/>
          </p:cNvPicPr>
          <p:nvPr/>
        </p:nvPicPr>
        <p:blipFill>
          <a:blip r:embed="rId7"/>
          <a:stretch>
            <a:fillRect/>
          </a:stretch>
        </p:blipFill>
        <p:spPr>
          <a:xfrm>
            <a:off x="1706499" y="2691320"/>
            <a:ext cx="8779001" cy="1475360"/>
          </a:xfrm>
          <a:prstGeom prst="rect">
            <a:avLst/>
          </a:prstGeom>
        </p:spPr>
      </p:pic>
    </p:spTree>
    <p:extLst>
      <p:ext uri="{BB962C8B-B14F-4D97-AF65-F5344CB8AC3E}">
        <p14:creationId xmlns:p14="http://schemas.microsoft.com/office/powerpoint/2010/main" val="5508078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686570" y="7300"/>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 HDLC frames</a:t>
            </a:r>
            <a:endParaRPr lang="en-US" sz="3600" i="1" dirty="0">
              <a:solidFill>
                <a:srgbClr val="C00000"/>
              </a:solidFill>
              <a:latin typeface="Marcellus" panose="020E0602050203020307" pitchFamily="34" charset="0"/>
            </a:endParaRPr>
          </a:p>
        </p:txBody>
      </p:sp>
      <p:pic>
        <p:nvPicPr>
          <p:cNvPr id="2" name="Picture 1">
            <a:extLst>
              <a:ext uri="{FF2B5EF4-FFF2-40B4-BE49-F238E27FC236}">
                <a16:creationId xmlns:a16="http://schemas.microsoft.com/office/drawing/2014/main" id="{8CB54EDB-2376-445B-87CA-1A8245E8366E}"/>
              </a:ext>
            </a:extLst>
          </p:cNvPr>
          <p:cNvPicPr>
            <a:picLocks noChangeAspect="1"/>
          </p:cNvPicPr>
          <p:nvPr/>
        </p:nvPicPr>
        <p:blipFill>
          <a:blip r:embed="rId7"/>
          <a:stretch>
            <a:fillRect/>
          </a:stretch>
        </p:blipFill>
        <p:spPr>
          <a:xfrm>
            <a:off x="594361" y="4784054"/>
            <a:ext cx="9933024" cy="1798319"/>
          </a:xfrm>
          <a:prstGeom prst="rect">
            <a:avLst/>
          </a:prstGeom>
        </p:spPr>
      </p:pic>
      <p:pic>
        <p:nvPicPr>
          <p:cNvPr id="5" name="Picture 4">
            <a:extLst>
              <a:ext uri="{FF2B5EF4-FFF2-40B4-BE49-F238E27FC236}">
                <a16:creationId xmlns:a16="http://schemas.microsoft.com/office/drawing/2014/main" id="{B4320F00-1797-4E23-AEA8-07E6E5529219}"/>
              </a:ext>
            </a:extLst>
          </p:cNvPr>
          <p:cNvPicPr>
            <a:picLocks noChangeAspect="1"/>
          </p:cNvPicPr>
          <p:nvPr/>
        </p:nvPicPr>
        <p:blipFill>
          <a:blip r:embed="rId8"/>
          <a:stretch>
            <a:fillRect/>
          </a:stretch>
        </p:blipFill>
        <p:spPr>
          <a:xfrm>
            <a:off x="1700039" y="1587336"/>
            <a:ext cx="8214359" cy="793554"/>
          </a:xfrm>
          <a:prstGeom prst="rect">
            <a:avLst/>
          </a:prstGeom>
        </p:spPr>
      </p:pic>
      <p:pic>
        <p:nvPicPr>
          <p:cNvPr id="10" name="Picture 9">
            <a:extLst>
              <a:ext uri="{FF2B5EF4-FFF2-40B4-BE49-F238E27FC236}">
                <a16:creationId xmlns:a16="http://schemas.microsoft.com/office/drawing/2014/main" id="{38CA0940-418E-4F9F-B1A6-A03196355DCD}"/>
              </a:ext>
            </a:extLst>
          </p:cNvPr>
          <p:cNvPicPr>
            <a:picLocks noChangeAspect="1"/>
          </p:cNvPicPr>
          <p:nvPr/>
        </p:nvPicPr>
        <p:blipFill>
          <a:blip r:embed="rId9"/>
          <a:stretch>
            <a:fillRect/>
          </a:stretch>
        </p:blipFill>
        <p:spPr>
          <a:xfrm>
            <a:off x="519450" y="3404856"/>
            <a:ext cx="10172059" cy="589944"/>
          </a:xfrm>
          <a:prstGeom prst="rect">
            <a:avLst/>
          </a:prstGeom>
        </p:spPr>
      </p:pic>
      <p:sp>
        <p:nvSpPr>
          <p:cNvPr id="13" name="TextBox 12">
            <a:extLst>
              <a:ext uri="{FF2B5EF4-FFF2-40B4-BE49-F238E27FC236}">
                <a16:creationId xmlns:a16="http://schemas.microsoft.com/office/drawing/2014/main" id="{85EA5B22-CA76-40F4-90E4-2271A64CC182}"/>
              </a:ext>
            </a:extLst>
          </p:cNvPr>
          <p:cNvSpPr txBox="1"/>
          <p:nvPr/>
        </p:nvSpPr>
        <p:spPr>
          <a:xfrm>
            <a:off x="5471159" y="6536736"/>
            <a:ext cx="6126480" cy="369332"/>
          </a:xfrm>
          <a:prstGeom prst="rect">
            <a:avLst/>
          </a:prstGeom>
          <a:noFill/>
        </p:spPr>
        <p:txBody>
          <a:bodyPr wrap="square">
            <a:spAutoFit/>
          </a:bodyPr>
          <a:lstStyle/>
          <a:p>
            <a:r>
              <a:rPr lang="en-IN" dirty="0">
                <a:hlinkClick r:id="rId10"/>
              </a:rPr>
              <a:t>http://www.interfacebus.com/HDLC_Protocol_Description.html</a:t>
            </a:r>
            <a:endParaRPr lang="en-IN" dirty="0"/>
          </a:p>
        </p:txBody>
      </p:sp>
    </p:spTree>
    <p:extLst>
      <p:ext uri="{BB962C8B-B14F-4D97-AF65-F5344CB8AC3E}">
        <p14:creationId xmlns:p14="http://schemas.microsoft.com/office/powerpoint/2010/main" val="2452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 HDLC frames</a:t>
            </a:r>
            <a:endParaRPr lang="en-US" sz="3600" i="1" dirty="0">
              <a:solidFill>
                <a:srgbClr val="C00000"/>
              </a:solidFill>
              <a:latin typeface="Marcellus" panose="020E0602050203020307" pitchFamily="34" charset="0"/>
            </a:endParaRPr>
          </a:p>
        </p:txBody>
      </p:sp>
      <p:pic>
        <p:nvPicPr>
          <p:cNvPr id="3" name="Picture 2">
            <a:extLst>
              <a:ext uri="{FF2B5EF4-FFF2-40B4-BE49-F238E27FC236}">
                <a16:creationId xmlns:a16="http://schemas.microsoft.com/office/drawing/2014/main" id="{29F6712C-8E92-4DC4-B7A4-3F9645BE027E}"/>
              </a:ext>
            </a:extLst>
          </p:cNvPr>
          <p:cNvPicPr>
            <a:picLocks noChangeAspect="1"/>
          </p:cNvPicPr>
          <p:nvPr/>
        </p:nvPicPr>
        <p:blipFill>
          <a:blip r:embed="rId7"/>
          <a:stretch>
            <a:fillRect/>
          </a:stretch>
        </p:blipFill>
        <p:spPr>
          <a:xfrm>
            <a:off x="1743078" y="1508593"/>
            <a:ext cx="8705843" cy="3840813"/>
          </a:xfrm>
          <a:prstGeom prst="rect">
            <a:avLst/>
          </a:prstGeom>
        </p:spPr>
      </p:pic>
    </p:spTree>
    <p:extLst>
      <p:ext uri="{BB962C8B-B14F-4D97-AF65-F5344CB8AC3E}">
        <p14:creationId xmlns:p14="http://schemas.microsoft.com/office/powerpoint/2010/main" val="396929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Coding</a:t>
            </a:r>
            <a:endParaRPr lang="en-US" sz="36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lumMod val="85000"/>
                    <a:lumOff val="15000"/>
                  </a:schemeClr>
                </a:solidFill>
                <a:latin typeface="Marcellus" panose="020E0602050203020307" pitchFamily="34" charset="0"/>
              </a:rPr>
              <a:t>Redundancy is achieved through various coding schemes</a:t>
            </a:r>
          </a:p>
          <a:p>
            <a:endParaRPr lang="en-US" sz="3200" b="1" i="1" dirty="0">
              <a:solidFill>
                <a:schemeClr val="tx1">
                  <a:lumMod val="85000"/>
                  <a:lumOff val="15000"/>
                </a:schemeClr>
              </a:solidFill>
              <a:latin typeface="Marcellus" panose="020E0602050203020307" pitchFamily="34" charset="0"/>
            </a:endParaRPr>
          </a:p>
          <a:p>
            <a:r>
              <a:rPr lang="en-US" sz="3200" dirty="0">
                <a:solidFill>
                  <a:schemeClr val="tx1">
                    <a:lumMod val="85000"/>
                    <a:lumOff val="15000"/>
                  </a:schemeClr>
                </a:solidFill>
                <a:latin typeface="Marcellus" panose="020E0602050203020307" pitchFamily="34" charset="0"/>
              </a:rPr>
              <a:t>The sender adds redundant bits through a process that creates a relationship between the redundant bits and the actual data bits.</a:t>
            </a:r>
          </a:p>
          <a:p>
            <a:endParaRPr lang="en-US" sz="3200" dirty="0">
              <a:solidFill>
                <a:schemeClr val="tx1">
                  <a:lumMod val="85000"/>
                  <a:lumOff val="15000"/>
                </a:schemeClr>
              </a:solidFill>
              <a:latin typeface="Marcellus" panose="020E0602050203020307" pitchFamily="34" charset="0"/>
            </a:endParaRPr>
          </a:p>
          <a:p>
            <a:r>
              <a:rPr lang="en-US" sz="3200" dirty="0">
                <a:solidFill>
                  <a:schemeClr val="tx1">
                    <a:lumMod val="85000"/>
                    <a:lumOff val="15000"/>
                  </a:schemeClr>
                </a:solidFill>
                <a:latin typeface="Marcellus" panose="020E0602050203020307" pitchFamily="34" charset="0"/>
              </a:rPr>
              <a:t>The receiver checks the relationships between the two sets of bits to detect or correct the errors.</a:t>
            </a:r>
          </a:p>
          <a:p>
            <a:endParaRPr lang="en-US" sz="3200" dirty="0">
              <a:solidFill>
                <a:schemeClr val="tx1">
                  <a:lumMod val="85000"/>
                  <a:lumOff val="15000"/>
                </a:schemeClr>
              </a:solidFill>
              <a:latin typeface="Marcellus" panose="020E0602050203020307" pitchFamily="34" charset="0"/>
            </a:endParaRPr>
          </a:p>
          <a:p>
            <a:r>
              <a:rPr lang="en-US" sz="3200" dirty="0">
                <a:solidFill>
                  <a:schemeClr val="tx1">
                    <a:lumMod val="85000"/>
                    <a:lumOff val="15000"/>
                  </a:schemeClr>
                </a:solidFill>
                <a:latin typeface="Marcellus" panose="020E0602050203020307" pitchFamily="34" charset="0"/>
              </a:rPr>
              <a:t>Coding schemes can be divided into two broad categories:   </a:t>
            </a:r>
            <a:r>
              <a:rPr lang="en-US" sz="3200" b="1" i="1" dirty="0">
                <a:solidFill>
                  <a:schemeClr val="tx1">
                    <a:lumMod val="85000"/>
                    <a:lumOff val="15000"/>
                  </a:schemeClr>
                </a:solidFill>
                <a:latin typeface="Marcellus" panose="020E0602050203020307" pitchFamily="34" charset="0"/>
              </a:rPr>
              <a:t>Block coding </a:t>
            </a:r>
            <a:r>
              <a:rPr lang="en-US" sz="3200" dirty="0">
                <a:solidFill>
                  <a:schemeClr val="tx1">
                    <a:lumMod val="85000"/>
                    <a:lumOff val="15000"/>
                  </a:schemeClr>
                </a:solidFill>
                <a:latin typeface="Marcellus" panose="020E0602050203020307" pitchFamily="34" charset="0"/>
              </a:rPr>
              <a:t>and convolution coding</a:t>
            </a:r>
          </a:p>
        </p:txBody>
      </p:sp>
    </p:spTree>
    <p:extLst>
      <p:ext uri="{BB962C8B-B14F-4D97-AF65-F5344CB8AC3E}">
        <p14:creationId xmlns:p14="http://schemas.microsoft.com/office/powerpoint/2010/main" val="12792569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88238" y="860740"/>
            <a:ext cx="11189361" cy="1073807"/>
          </a:xfrm>
        </p:spPr>
        <p:txBody>
          <a:bodyPr>
            <a:normAutofit/>
          </a:bodyPr>
          <a:lstStyle/>
          <a:p>
            <a:pPr algn="ctr"/>
            <a:r>
              <a:rPr lang="en-US" sz="3600" b="1" dirty="0">
                <a:solidFill>
                  <a:srgbClr val="C00000"/>
                </a:solidFill>
                <a:latin typeface="Marcellus" panose="020E0602050203020307" pitchFamily="34" charset="0"/>
              </a:rPr>
              <a:t> Control field format for the different frame types</a:t>
            </a:r>
            <a:endParaRPr lang="en-US" sz="3600" i="1" dirty="0">
              <a:solidFill>
                <a:srgbClr val="C00000"/>
              </a:solidFill>
              <a:latin typeface="Marcellus" panose="020E0602050203020307" pitchFamily="34" charset="0"/>
            </a:endParaRPr>
          </a:p>
        </p:txBody>
      </p:sp>
      <p:pic>
        <p:nvPicPr>
          <p:cNvPr id="11" name="Picture 10">
            <a:extLst>
              <a:ext uri="{FF2B5EF4-FFF2-40B4-BE49-F238E27FC236}">
                <a16:creationId xmlns:a16="http://schemas.microsoft.com/office/drawing/2014/main" id="{AD349647-2B4D-4FD2-BA68-CF514A4D2DE9}"/>
              </a:ext>
            </a:extLst>
          </p:cNvPr>
          <p:cNvPicPr>
            <a:picLocks noChangeAspect="1"/>
          </p:cNvPicPr>
          <p:nvPr/>
        </p:nvPicPr>
        <p:blipFill>
          <a:blip r:embed="rId7"/>
          <a:stretch>
            <a:fillRect/>
          </a:stretch>
        </p:blipFill>
        <p:spPr>
          <a:xfrm>
            <a:off x="2817745" y="2238985"/>
            <a:ext cx="6035234" cy="4154868"/>
          </a:xfrm>
          <a:prstGeom prst="rect">
            <a:avLst/>
          </a:prstGeom>
        </p:spPr>
      </p:pic>
    </p:spTree>
    <p:extLst>
      <p:ext uri="{BB962C8B-B14F-4D97-AF65-F5344CB8AC3E}">
        <p14:creationId xmlns:p14="http://schemas.microsoft.com/office/powerpoint/2010/main" val="26445973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1656608" y="850512"/>
            <a:ext cx="8039841" cy="678759"/>
          </a:xfrm>
        </p:spPr>
        <p:txBody>
          <a:bodyPr>
            <a:normAutofit/>
          </a:bodyPr>
          <a:lstStyle/>
          <a:p>
            <a:pPr algn="ctr"/>
            <a:r>
              <a:rPr lang="en-US" sz="3600" b="1" dirty="0">
                <a:solidFill>
                  <a:srgbClr val="C00000"/>
                </a:solidFill>
                <a:latin typeface="Marcellus" panose="020E0602050203020307" pitchFamily="34" charset="0"/>
              </a:rPr>
              <a:t> U-frame control command and response</a:t>
            </a:r>
            <a:endParaRPr lang="en-US" sz="3600" i="1" dirty="0">
              <a:solidFill>
                <a:srgbClr val="C00000"/>
              </a:solidFill>
              <a:latin typeface="Marcellus" panose="020E0602050203020307" pitchFamily="34" charset="0"/>
            </a:endParaRPr>
          </a:p>
        </p:txBody>
      </p:sp>
      <p:pic>
        <p:nvPicPr>
          <p:cNvPr id="3" name="Picture 2">
            <a:extLst>
              <a:ext uri="{FF2B5EF4-FFF2-40B4-BE49-F238E27FC236}">
                <a16:creationId xmlns:a16="http://schemas.microsoft.com/office/drawing/2014/main" id="{246F5C82-F4C1-4958-AD9D-57DBD150E27C}"/>
              </a:ext>
            </a:extLst>
          </p:cNvPr>
          <p:cNvPicPr>
            <a:picLocks noChangeAspect="1"/>
          </p:cNvPicPr>
          <p:nvPr/>
        </p:nvPicPr>
        <p:blipFill>
          <a:blip r:embed="rId7"/>
          <a:stretch>
            <a:fillRect/>
          </a:stretch>
        </p:blipFill>
        <p:spPr>
          <a:xfrm>
            <a:off x="1465045" y="1840557"/>
            <a:ext cx="8760711" cy="5017443"/>
          </a:xfrm>
          <a:prstGeom prst="rect">
            <a:avLst/>
          </a:prstGeom>
        </p:spPr>
      </p:pic>
    </p:spTree>
    <p:extLst>
      <p:ext uri="{BB962C8B-B14F-4D97-AF65-F5344CB8AC3E}">
        <p14:creationId xmlns:p14="http://schemas.microsoft.com/office/powerpoint/2010/main" val="41309500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ctrTitle"/>
          </p:nvPr>
        </p:nvSpPr>
        <p:spPr/>
        <p:txBody>
          <a:bodyPr>
            <a:normAutofit/>
          </a:bodyPr>
          <a:lstStyle/>
          <a:p>
            <a:pPr algn="ctr"/>
            <a:r>
              <a:rPr lang="en-US" sz="6600" b="1" dirty="0">
                <a:solidFill>
                  <a:srgbClr val="C00000"/>
                </a:solidFill>
                <a:latin typeface="Marcellus" panose="020E0602050203020307" pitchFamily="34" charset="0"/>
              </a:rPr>
              <a:t>Multiple Access</a:t>
            </a:r>
            <a:endParaRPr lang="en-US" sz="6600" i="1" dirty="0">
              <a:solidFill>
                <a:srgbClr val="C00000"/>
              </a:solidFill>
              <a:latin typeface="Marcellus" panose="020E0602050203020307" pitchFamily="34" charset="0"/>
            </a:endParaRPr>
          </a:p>
        </p:txBody>
      </p:sp>
      <p:sp>
        <p:nvSpPr>
          <p:cNvPr id="2" name="Subtitle 1">
            <a:extLst>
              <a:ext uri="{FF2B5EF4-FFF2-40B4-BE49-F238E27FC236}">
                <a16:creationId xmlns:a16="http://schemas.microsoft.com/office/drawing/2014/main" id="{F408014B-779F-4DA6-AAEB-D7628EED58DC}"/>
              </a:ext>
            </a:extLst>
          </p:cNvPr>
          <p:cNvSpPr>
            <a:spLocks noGrp="1"/>
          </p:cNvSpPr>
          <p:nvPr>
            <p:ph type="subTitle" idx="1"/>
          </p:nvPr>
        </p:nvSpPr>
        <p:spPr/>
        <p:txBody>
          <a:bodyPr>
            <a:normAutofit/>
          </a:bodyPr>
          <a:lstStyle/>
          <a:p>
            <a:r>
              <a:rPr lang="en-IN" sz="2800" dirty="0"/>
              <a:t>Module 2</a:t>
            </a:r>
          </a:p>
          <a:p>
            <a:r>
              <a:rPr lang="en-IN" sz="3600" b="1" dirty="0"/>
              <a:t>Data Link Layer</a:t>
            </a:r>
          </a:p>
        </p:txBody>
      </p:sp>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11223625" y="5861050"/>
            <a:ext cx="968375" cy="720725"/>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Tree>
    <p:extLst>
      <p:ext uri="{BB962C8B-B14F-4D97-AF65-F5344CB8AC3E}">
        <p14:creationId xmlns:p14="http://schemas.microsoft.com/office/powerpoint/2010/main" val="2861073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49744" y="462964"/>
            <a:ext cx="5569579" cy="1073807"/>
          </a:xfrm>
        </p:spPr>
        <p:txBody>
          <a:bodyPr>
            <a:normAutofit/>
          </a:bodyPr>
          <a:lstStyle/>
          <a:p>
            <a:pPr algn="ctr"/>
            <a:r>
              <a:rPr lang="en-US" sz="4800" b="1" dirty="0">
                <a:solidFill>
                  <a:srgbClr val="C00000"/>
                </a:solidFill>
                <a:latin typeface="Marcellus" panose="020E0602050203020307" pitchFamily="34" charset="0"/>
              </a:rPr>
              <a:t>Multiple Access</a:t>
            </a:r>
            <a:endParaRPr lang="en-US" sz="4800" i="1" dirty="0">
              <a:solidFill>
                <a:srgbClr val="C00000"/>
              </a:solidFill>
              <a:latin typeface="Marcellus" panose="020E0602050203020307" pitchFamily="34" charset="0"/>
            </a:endParaRPr>
          </a:p>
        </p:txBody>
      </p:sp>
      <p:sp>
        <p:nvSpPr>
          <p:cNvPr id="11" name="TextBox 10">
            <a:extLst>
              <a:ext uri="{FF2B5EF4-FFF2-40B4-BE49-F238E27FC236}">
                <a16:creationId xmlns:a16="http://schemas.microsoft.com/office/drawing/2014/main" id="{C7F0FB94-23BA-4BBC-997D-99A0F7CD7081}"/>
              </a:ext>
            </a:extLst>
          </p:cNvPr>
          <p:cNvSpPr txBox="1"/>
          <p:nvPr/>
        </p:nvSpPr>
        <p:spPr>
          <a:xfrm>
            <a:off x="1287682" y="2018240"/>
            <a:ext cx="9616635" cy="4154984"/>
          </a:xfrm>
          <a:prstGeom prst="rect">
            <a:avLst/>
          </a:prstGeom>
          <a:noFill/>
        </p:spPr>
        <p:txBody>
          <a:bodyPr wrap="square">
            <a:spAutoFit/>
          </a:bodyPr>
          <a:lstStyle/>
          <a:p>
            <a:r>
              <a:rPr lang="en-US" sz="3600" b="1" dirty="0">
                <a:solidFill>
                  <a:srgbClr val="C00000"/>
                </a:solidFill>
              </a:rPr>
              <a:t>Outline:</a:t>
            </a:r>
          </a:p>
          <a:p>
            <a:pPr marL="457200" indent="-457200">
              <a:buFont typeface="Arial" panose="020B0604020202020204" pitchFamily="34" charset="0"/>
              <a:buChar char="•"/>
            </a:pPr>
            <a:r>
              <a:rPr lang="en-US" sz="3600" dirty="0"/>
              <a:t>Multiple access mechanisms</a:t>
            </a:r>
          </a:p>
          <a:p>
            <a:pPr marL="457200" indent="-457200">
              <a:buFont typeface="Arial" panose="020B0604020202020204" pitchFamily="34" charset="0"/>
              <a:buChar char="•"/>
            </a:pPr>
            <a:r>
              <a:rPr lang="en-US" sz="3600" dirty="0"/>
              <a:t>Random access</a:t>
            </a:r>
          </a:p>
          <a:p>
            <a:pPr marL="457200" indent="-457200">
              <a:buFont typeface="Arial" panose="020B0604020202020204" pitchFamily="34" charset="0"/>
              <a:buChar char="•"/>
            </a:pPr>
            <a:r>
              <a:rPr lang="en-US" sz="3600" dirty="0"/>
              <a:t>Controlled access</a:t>
            </a:r>
          </a:p>
          <a:p>
            <a:pPr marL="457200" indent="-457200">
              <a:buFont typeface="Arial" panose="020B0604020202020204" pitchFamily="34" charset="0"/>
              <a:buChar char="•"/>
            </a:pPr>
            <a:r>
              <a:rPr lang="en-US" sz="3600" dirty="0"/>
              <a:t>Channelization</a:t>
            </a:r>
          </a:p>
          <a:p>
            <a:endParaRPr lang="en-US" sz="2800" dirty="0"/>
          </a:p>
          <a:p>
            <a:endParaRPr lang="en-IN" sz="2800" b="1" i="1" dirty="0"/>
          </a:p>
          <a:p>
            <a:endParaRPr lang="en-IN" sz="2800" i="1" dirty="0"/>
          </a:p>
        </p:txBody>
      </p:sp>
    </p:spTree>
    <p:extLst>
      <p:ext uri="{BB962C8B-B14F-4D97-AF65-F5344CB8AC3E}">
        <p14:creationId xmlns:p14="http://schemas.microsoft.com/office/powerpoint/2010/main" val="9943051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590800" y="1028017"/>
            <a:ext cx="6544939" cy="1073807"/>
          </a:xfrm>
        </p:spPr>
        <p:txBody>
          <a:bodyPr>
            <a:noAutofit/>
          </a:bodyPr>
          <a:lstStyle/>
          <a:p>
            <a:pPr algn="ctr"/>
            <a:r>
              <a:rPr lang="en-US" sz="4000" b="1" dirty="0">
                <a:solidFill>
                  <a:srgbClr val="C00000"/>
                </a:solidFill>
                <a:latin typeface="Marcellus" panose="020E0602050203020307" pitchFamily="34" charset="0"/>
              </a:rPr>
              <a:t>Sublayers of Data Link Layer</a:t>
            </a:r>
          </a:p>
        </p:txBody>
      </p:sp>
      <p:pic>
        <p:nvPicPr>
          <p:cNvPr id="3" name="Picture 2">
            <a:extLst>
              <a:ext uri="{FF2B5EF4-FFF2-40B4-BE49-F238E27FC236}">
                <a16:creationId xmlns:a16="http://schemas.microsoft.com/office/drawing/2014/main" id="{22290F8C-3040-4A08-BA18-EE6204D73341}"/>
              </a:ext>
            </a:extLst>
          </p:cNvPr>
          <p:cNvPicPr>
            <a:picLocks noChangeAspect="1"/>
          </p:cNvPicPr>
          <p:nvPr/>
        </p:nvPicPr>
        <p:blipFill>
          <a:blip r:embed="rId6"/>
          <a:stretch>
            <a:fillRect/>
          </a:stretch>
        </p:blipFill>
        <p:spPr>
          <a:xfrm>
            <a:off x="2121460" y="2590615"/>
            <a:ext cx="7205420" cy="3398475"/>
          </a:xfrm>
          <a:prstGeom prst="rect">
            <a:avLst/>
          </a:prstGeom>
        </p:spPr>
      </p:pic>
    </p:spTree>
    <p:extLst>
      <p:ext uri="{BB962C8B-B14F-4D97-AF65-F5344CB8AC3E}">
        <p14:creationId xmlns:p14="http://schemas.microsoft.com/office/powerpoint/2010/main" val="16446483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621280" y="617027"/>
            <a:ext cx="6659880" cy="1073807"/>
          </a:xfrm>
        </p:spPr>
        <p:txBody>
          <a:bodyPr>
            <a:noAutofit/>
          </a:bodyPr>
          <a:lstStyle/>
          <a:p>
            <a:pPr algn="ctr"/>
            <a:r>
              <a:rPr lang="en-US" sz="4000" b="1" dirty="0">
                <a:solidFill>
                  <a:srgbClr val="C00000"/>
                </a:solidFill>
                <a:latin typeface="Marcellus" panose="020E0602050203020307" pitchFamily="34" charset="0"/>
              </a:rPr>
              <a:t>Sublayers of Data Link Layer</a:t>
            </a:r>
          </a:p>
        </p:txBody>
      </p:sp>
      <p:sp>
        <p:nvSpPr>
          <p:cNvPr id="10" name="TextBox 9">
            <a:extLst>
              <a:ext uri="{FF2B5EF4-FFF2-40B4-BE49-F238E27FC236}">
                <a16:creationId xmlns:a16="http://schemas.microsoft.com/office/drawing/2014/main" id="{EF68548A-4F53-4229-9F20-B48170E48B36}"/>
              </a:ext>
            </a:extLst>
          </p:cNvPr>
          <p:cNvSpPr txBox="1"/>
          <p:nvPr/>
        </p:nvSpPr>
        <p:spPr>
          <a:xfrm>
            <a:off x="1012050" y="2121596"/>
            <a:ext cx="9929381" cy="3539430"/>
          </a:xfrm>
          <a:prstGeom prst="rect">
            <a:avLst/>
          </a:prstGeom>
          <a:noFill/>
        </p:spPr>
        <p:txBody>
          <a:bodyPr wrap="square">
            <a:spAutoFit/>
          </a:bodyPr>
          <a:lstStyle/>
          <a:p>
            <a:pPr marL="457200" indent="-457200">
              <a:buFont typeface="Arial" panose="020B0604020202020204" pitchFamily="34" charset="0"/>
              <a:buChar char="•"/>
            </a:pPr>
            <a:r>
              <a:rPr lang="en-US" sz="3200" dirty="0"/>
              <a:t>The upper sub layer that is responsible for flow and error control is called the </a:t>
            </a:r>
            <a:r>
              <a:rPr lang="en-US" sz="3200" b="1" dirty="0"/>
              <a:t>logical link control (LLC) layer.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Lower sub layer that is mostly responsible for multiple access resolution is called the </a:t>
            </a:r>
            <a:r>
              <a:rPr lang="en-US" sz="3200" b="1" dirty="0"/>
              <a:t>media access control (MAC) layer.</a:t>
            </a:r>
          </a:p>
        </p:txBody>
      </p:sp>
    </p:spTree>
    <p:extLst>
      <p:ext uri="{BB962C8B-B14F-4D97-AF65-F5344CB8AC3E}">
        <p14:creationId xmlns:p14="http://schemas.microsoft.com/office/powerpoint/2010/main" val="22726961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817745" y="617027"/>
            <a:ext cx="6661535" cy="1073807"/>
          </a:xfrm>
        </p:spPr>
        <p:txBody>
          <a:bodyPr>
            <a:noAutofit/>
          </a:bodyPr>
          <a:lstStyle/>
          <a:p>
            <a:pPr algn="ctr"/>
            <a:r>
              <a:rPr lang="en-US" sz="4000" b="1" dirty="0">
                <a:solidFill>
                  <a:srgbClr val="C00000"/>
                </a:solidFill>
                <a:latin typeface="Marcellus" panose="020E0602050203020307" pitchFamily="34" charset="0"/>
              </a:rPr>
              <a:t>Multiple Access Mechanisms</a:t>
            </a:r>
          </a:p>
        </p:txBody>
      </p:sp>
      <p:pic>
        <p:nvPicPr>
          <p:cNvPr id="3" name="Picture 2">
            <a:extLst>
              <a:ext uri="{FF2B5EF4-FFF2-40B4-BE49-F238E27FC236}">
                <a16:creationId xmlns:a16="http://schemas.microsoft.com/office/drawing/2014/main" id="{9B57E037-D1A5-4F92-B058-452ADD3565F9}"/>
              </a:ext>
            </a:extLst>
          </p:cNvPr>
          <p:cNvPicPr>
            <a:picLocks noChangeAspect="1"/>
          </p:cNvPicPr>
          <p:nvPr/>
        </p:nvPicPr>
        <p:blipFill>
          <a:blip r:embed="rId6"/>
          <a:stretch>
            <a:fillRect/>
          </a:stretch>
        </p:blipFill>
        <p:spPr>
          <a:xfrm>
            <a:off x="1342141" y="1768635"/>
            <a:ext cx="8990579" cy="4507835"/>
          </a:xfrm>
          <a:prstGeom prst="rect">
            <a:avLst/>
          </a:prstGeom>
        </p:spPr>
      </p:pic>
    </p:spTree>
    <p:extLst>
      <p:ext uri="{BB962C8B-B14F-4D97-AF65-F5344CB8AC3E}">
        <p14:creationId xmlns:p14="http://schemas.microsoft.com/office/powerpoint/2010/main" val="40198773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830533"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Random Access</a:t>
            </a:r>
          </a:p>
        </p:txBody>
      </p:sp>
      <p:sp>
        <p:nvSpPr>
          <p:cNvPr id="10" name="TextBox 9">
            <a:extLst>
              <a:ext uri="{FF2B5EF4-FFF2-40B4-BE49-F238E27FC236}">
                <a16:creationId xmlns:a16="http://schemas.microsoft.com/office/drawing/2014/main" id="{EF68548A-4F53-4229-9F20-B48170E48B36}"/>
              </a:ext>
            </a:extLst>
          </p:cNvPr>
          <p:cNvSpPr txBox="1"/>
          <p:nvPr/>
        </p:nvSpPr>
        <p:spPr>
          <a:xfrm>
            <a:off x="1260683" y="1928898"/>
            <a:ext cx="10774680" cy="3539430"/>
          </a:xfrm>
          <a:prstGeom prst="rect">
            <a:avLst/>
          </a:prstGeom>
          <a:noFill/>
        </p:spPr>
        <p:txBody>
          <a:bodyPr wrap="square">
            <a:spAutoFit/>
          </a:bodyPr>
          <a:lstStyle/>
          <a:p>
            <a:pPr marL="457200" indent="-457200">
              <a:buFont typeface="Arial" panose="020B0604020202020204" pitchFamily="34" charset="0"/>
              <a:buChar char="•"/>
            </a:pPr>
            <a:r>
              <a:rPr lang="en-US" sz="3200" dirty="0"/>
              <a:t>Also called </a:t>
            </a:r>
            <a:r>
              <a:rPr lang="en-US" sz="3200" i="1" dirty="0">
                <a:solidFill>
                  <a:srgbClr val="C00000"/>
                </a:solidFill>
              </a:rPr>
              <a:t>contention-based access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No station is assigned to control another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At each instance, a station that has data to send uses a procedure defined by the protocol to make a decision on whether or not to send.</a:t>
            </a:r>
          </a:p>
        </p:txBody>
      </p:sp>
    </p:spTree>
    <p:extLst>
      <p:ext uri="{BB962C8B-B14F-4D97-AF65-F5344CB8AC3E}">
        <p14:creationId xmlns:p14="http://schemas.microsoft.com/office/powerpoint/2010/main" val="552048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Random Access</a:t>
            </a:r>
          </a:p>
        </p:txBody>
      </p:sp>
      <p:sp>
        <p:nvSpPr>
          <p:cNvPr id="10" name="TextBox 9">
            <a:extLst>
              <a:ext uri="{FF2B5EF4-FFF2-40B4-BE49-F238E27FC236}">
                <a16:creationId xmlns:a16="http://schemas.microsoft.com/office/drawing/2014/main" id="{EF68548A-4F53-4229-9F20-B48170E48B36}"/>
              </a:ext>
            </a:extLst>
          </p:cNvPr>
          <p:cNvSpPr txBox="1"/>
          <p:nvPr/>
        </p:nvSpPr>
        <p:spPr>
          <a:xfrm>
            <a:off x="436989" y="1565615"/>
            <a:ext cx="10757311" cy="5016758"/>
          </a:xfrm>
          <a:prstGeom prst="rect">
            <a:avLst/>
          </a:prstGeom>
          <a:noFill/>
        </p:spPr>
        <p:txBody>
          <a:bodyPr wrap="square">
            <a:spAutoFit/>
          </a:bodyPr>
          <a:lstStyle/>
          <a:p>
            <a:pPr marL="457200" indent="-457200">
              <a:buFont typeface="Arial" panose="020B0604020202020204" pitchFamily="34" charset="0"/>
              <a:buChar char="•"/>
            </a:pPr>
            <a:r>
              <a:rPr lang="en-US" sz="3200" dirty="0"/>
              <a:t>Transmission is random among the stations - </a:t>
            </a:r>
            <a:r>
              <a:rPr lang="en-US" sz="3200" i="1" dirty="0">
                <a:solidFill>
                  <a:srgbClr val="C00000"/>
                </a:solidFill>
              </a:rPr>
              <a:t>random access.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Stations compete with one another to access the medium - </a:t>
            </a:r>
            <a:r>
              <a:rPr lang="en-US" sz="3200" i="1" dirty="0">
                <a:solidFill>
                  <a:srgbClr val="C00000"/>
                </a:solidFill>
              </a:rPr>
              <a:t>contention methods</a:t>
            </a:r>
            <a:r>
              <a:rPr lang="en-US" sz="3200" dirty="0"/>
              <a: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each station has the right to the medium without being controlled by any other station </a:t>
            </a:r>
          </a:p>
          <a:p>
            <a:r>
              <a:rPr lang="en-US" sz="3200" dirty="0"/>
              <a:t>	- more than one station tries to send </a:t>
            </a:r>
          </a:p>
          <a:p>
            <a:r>
              <a:rPr lang="en-US" sz="3200" dirty="0"/>
              <a:t>	- access conflict-collision - and the frames destroyed or 	modified.</a:t>
            </a:r>
          </a:p>
        </p:txBody>
      </p:sp>
    </p:spTree>
    <p:extLst>
      <p:ext uri="{BB962C8B-B14F-4D97-AF65-F5344CB8AC3E}">
        <p14:creationId xmlns:p14="http://schemas.microsoft.com/office/powerpoint/2010/main" val="38527679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ALOHA Network</a:t>
            </a:r>
          </a:p>
        </p:txBody>
      </p:sp>
      <p:sp>
        <p:nvSpPr>
          <p:cNvPr id="10" name="TextBox 9">
            <a:extLst>
              <a:ext uri="{FF2B5EF4-FFF2-40B4-BE49-F238E27FC236}">
                <a16:creationId xmlns:a16="http://schemas.microsoft.com/office/drawing/2014/main" id="{EF68548A-4F53-4229-9F20-B48170E48B36}"/>
              </a:ext>
            </a:extLst>
          </p:cNvPr>
          <p:cNvSpPr txBox="1"/>
          <p:nvPr/>
        </p:nvSpPr>
        <p:spPr>
          <a:xfrm>
            <a:off x="1082040" y="1905506"/>
            <a:ext cx="10027920" cy="3046988"/>
          </a:xfrm>
          <a:prstGeom prst="rect">
            <a:avLst/>
          </a:prstGeom>
          <a:noFill/>
        </p:spPr>
        <p:txBody>
          <a:bodyPr wrap="square">
            <a:spAutoFit/>
          </a:bodyPr>
          <a:lstStyle/>
          <a:p>
            <a:r>
              <a:rPr lang="en-US" sz="3200" dirty="0"/>
              <a:t>When a station sends data, another station may attempt to do so at the same time. The data from the two stations collide and become garbled.</a:t>
            </a:r>
            <a:br>
              <a:rPr lang="en-US" sz="3200" dirty="0"/>
            </a:br>
            <a:endParaRPr lang="en-US" sz="3200" dirty="0"/>
          </a:p>
          <a:p>
            <a:pPr marL="914400" lvl="1" indent="-457200">
              <a:buFont typeface="Wingdings" panose="05000000000000000000" pitchFamily="2" charset="2"/>
              <a:buChar char="ü"/>
            </a:pPr>
            <a:r>
              <a:rPr lang="en-US" sz="3200" dirty="0">
                <a:solidFill>
                  <a:srgbClr val="C00000"/>
                </a:solidFill>
              </a:rPr>
              <a:t>Pure Aloha </a:t>
            </a:r>
          </a:p>
          <a:p>
            <a:pPr marL="914400" lvl="1" indent="-457200">
              <a:buFont typeface="Wingdings" panose="05000000000000000000" pitchFamily="2" charset="2"/>
              <a:buChar char="ü"/>
            </a:pPr>
            <a:r>
              <a:rPr lang="en-US" sz="3200" dirty="0">
                <a:solidFill>
                  <a:srgbClr val="C00000"/>
                </a:solidFill>
              </a:rPr>
              <a:t>Slotted Aloha</a:t>
            </a:r>
          </a:p>
        </p:txBody>
      </p:sp>
    </p:spTree>
    <p:extLst>
      <p:ext uri="{BB962C8B-B14F-4D97-AF65-F5344CB8AC3E}">
        <p14:creationId xmlns:p14="http://schemas.microsoft.com/office/powerpoint/2010/main" val="264745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a:solidFill>
                  <a:srgbClr val="C00000"/>
                </a:solidFill>
                <a:latin typeface="Marcellus" panose="020E0602050203020307" pitchFamily="34" charset="0"/>
              </a:rPr>
              <a:t>Coding</a:t>
            </a:r>
            <a:endParaRPr lang="en-US" sz="36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pic>
        <p:nvPicPr>
          <p:cNvPr id="5" name="Picture 4">
            <a:extLst>
              <a:ext uri="{FF2B5EF4-FFF2-40B4-BE49-F238E27FC236}">
                <a16:creationId xmlns:a16="http://schemas.microsoft.com/office/drawing/2014/main" id="{5F10CE28-A3D7-40CE-B2C2-40442116EDC4}"/>
              </a:ext>
            </a:extLst>
          </p:cNvPr>
          <p:cNvPicPr>
            <a:picLocks noChangeAspect="1"/>
          </p:cNvPicPr>
          <p:nvPr/>
        </p:nvPicPr>
        <p:blipFill>
          <a:blip r:embed="rId6"/>
          <a:stretch>
            <a:fillRect/>
          </a:stretch>
        </p:blipFill>
        <p:spPr>
          <a:xfrm>
            <a:off x="1700403" y="1657958"/>
            <a:ext cx="8791194" cy="3542083"/>
          </a:xfrm>
          <a:prstGeom prst="rect">
            <a:avLst/>
          </a:prstGeom>
        </p:spPr>
      </p:pic>
      <p:sp>
        <p:nvSpPr>
          <p:cNvPr id="11" name="TextBox 10">
            <a:extLst>
              <a:ext uri="{FF2B5EF4-FFF2-40B4-BE49-F238E27FC236}">
                <a16:creationId xmlns:a16="http://schemas.microsoft.com/office/drawing/2014/main" id="{8673AA37-268C-4174-8163-66436A440A82}"/>
              </a:ext>
            </a:extLst>
          </p:cNvPr>
          <p:cNvSpPr txBox="1"/>
          <p:nvPr/>
        </p:nvSpPr>
        <p:spPr>
          <a:xfrm>
            <a:off x="2704459" y="5758126"/>
            <a:ext cx="6431280" cy="523220"/>
          </a:xfrm>
          <a:prstGeom prst="rect">
            <a:avLst/>
          </a:prstGeom>
          <a:noFill/>
        </p:spPr>
        <p:txBody>
          <a:bodyPr wrap="square" rtlCol="0">
            <a:spAutoFit/>
          </a:bodyPr>
          <a:lstStyle/>
          <a:p>
            <a:pPr algn="ctr"/>
            <a:r>
              <a:rPr lang="en-US" sz="2800" b="1" i="1" dirty="0"/>
              <a:t>Fig</a:t>
            </a:r>
            <a:r>
              <a:rPr lang="en-US" sz="2800" i="1" dirty="0"/>
              <a:t>: The structure of encoder and decoder</a:t>
            </a:r>
            <a:endParaRPr lang="en-IN" sz="2800" i="1" dirty="0"/>
          </a:p>
        </p:txBody>
      </p:sp>
    </p:spTree>
    <p:extLst>
      <p:ext uri="{BB962C8B-B14F-4D97-AF65-F5344CB8AC3E}">
        <p14:creationId xmlns:p14="http://schemas.microsoft.com/office/powerpoint/2010/main" val="4462125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Pure ALOHA</a:t>
            </a:r>
          </a:p>
        </p:txBody>
      </p:sp>
      <p:sp>
        <p:nvSpPr>
          <p:cNvPr id="10" name="TextBox 9">
            <a:extLst>
              <a:ext uri="{FF2B5EF4-FFF2-40B4-BE49-F238E27FC236}">
                <a16:creationId xmlns:a16="http://schemas.microsoft.com/office/drawing/2014/main" id="{EF68548A-4F53-4229-9F20-B48170E48B36}"/>
              </a:ext>
            </a:extLst>
          </p:cNvPr>
          <p:cNvSpPr txBox="1"/>
          <p:nvPr/>
        </p:nvSpPr>
        <p:spPr>
          <a:xfrm>
            <a:off x="436989" y="1565615"/>
            <a:ext cx="10977771" cy="5016758"/>
          </a:xfrm>
          <a:prstGeom prst="rect">
            <a:avLst/>
          </a:prstGeom>
          <a:noFill/>
        </p:spPr>
        <p:txBody>
          <a:bodyPr wrap="square">
            <a:spAutoFit/>
          </a:bodyPr>
          <a:lstStyle/>
          <a:p>
            <a:pPr marL="457200" indent="-457200">
              <a:buFont typeface="Arial" panose="020B0604020202020204" pitchFamily="34" charset="0"/>
              <a:buChar char="•"/>
            </a:pPr>
            <a:r>
              <a:rPr lang="en-US" sz="3200" dirty="0"/>
              <a:t>The idea is that each station sends a frame whenever it has a frame to send.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Since there is only one channel to share, there is the possibility of collision between frames from different stations.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Even if one bit of a frame coexists on the channel with one bit from another frame, there is a collision, and both will be destroyed.</a:t>
            </a:r>
          </a:p>
          <a:p>
            <a:pPr marL="914400" lvl="1" indent="-457200">
              <a:buFont typeface="Wingdings" panose="05000000000000000000" pitchFamily="2" charset="2"/>
              <a:buChar char="ü"/>
            </a:pPr>
            <a:endParaRPr lang="en-US" sz="3200" dirty="0">
              <a:solidFill>
                <a:srgbClr val="C00000"/>
              </a:solidFill>
            </a:endParaRPr>
          </a:p>
        </p:txBody>
      </p:sp>
    </p:spTree>
    <p:extLst>
      <p:ext uri="{BB962C8B-B14F-4D97-AF65-F5344CB8AC3E}">
        <p14:creationId xmlns:p14="http://schemas.microsoft.com/office/powerpoint/2010/main" val="1000818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Frames in Pure ALOHA</a:t>
            </a:r>
          </a:p>
        </p:txBody>
      </p:sp>
      <p:pic>
        <p:nvPicPr>
          <p:cNvPr id="3" name="Picture 2">
            <a:extLst>
              <a:ext uri="{FF2B5EF4-FFF2-40B4-BE49-F238E27FC236}">
                <a16:creationId xmlns:a16="http://schemas.microsoft.com/office/drawing/2014/main" id="{05A568AC-4396-48D4-8C13-49C35474778D}"/>
              </a:ext>
            </a:extLst>
          </p:cNvPr>
          <p:cNvPicPr>
            <a:picLocks noChangeAspect="1"/>
          </p:cNvPicPr>
          <p:nvPr/>
        </p:nvPicPr>
        <p:blipFill>
          <a:blip r:embed="rId6"/>
          <a:stretch>
            <a:fillRect/>
          </a:stretch>
        </p:blipFill>
        <p:spPr>
          <a:xfrm>
            <a:off x="1452991" y="1824549"/>
            <a:ext cx="8620491" cy="4066384"/>
          </a:xfrm>
          <a:prstGeom prst="rect">
            <a:avLst/>
          </a:prstGeom>
        </p:spPr>
      </p:pic>
    </p:spTree>
    <p:extLst>
      <p:ext uri="{BB962C8B-B14F-4D97-AF65-F5344CB8AC3E}">
        <p14:creationId xmlns:p14="http://schemas.microsoft.com/office/powerpoint/2010/main" val="28902170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Pure ALOHA</a:t>
            </a:r>
          </a:p>
        </p:txBody>
      </p:sp>
      <p:sp>
        <p:nvSpPr>
          <p:cNvPr id="10" name="TextBox 9">
            <a:extLst>
              <a:ext uri="{FF2B5EF4-FFF2-40B4-BE49-F238E27FC236}">
                <a16:creationId xmlns:a16="http://schemas.microsoft.com/office/drawing/2014/main" id="{EF68548A-4F53-4229-9F20-B48170E48B36}"/>
              </a:ext>
            </a:extLst>
          </p:cNvPr>
          <p:cNvSpPr txBox="1"/>
          <p:nvPr/>
        </p:nvSpPr>
        <p:spPr>
          <a:xfrm>
            <a:off x="436989" y="1565615"/>
            <a:ext cx="10977771" cy="4031873"/>
          </a:xfrm>
          <a:prstGeom prst="rect">
            <a:avLst/>
          </a:prstGeom>
          <a:noFill/>
        </p:spPr>
        <p:txBody>
          <a:bodyPr wrap="square">
            <a:spAutoFit/>
          </a:bodyPr>
          <a:lstStyle/>
          <a:p>
            <a:pPr marL="457200" indent="-457200">
              <a:buFont typeface="Arial" panose="020B0604020202020204" pitchFamily="34" charset="0"/>
              <a:buChar char="•"/>
            </a:pPr>
            <a:r>
              <a:rPr lang="en-US" sz="3200" dirty="0"/>
              <a:t>Resend the frames that have been destroyed during transmission - acknowledgments from the receiver.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Timeout – resend the frame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Pure ALOHA - when the time-out period passes, each station </a:t>
            </a:r>
            <a:r>
              <a:rPr lang="en-US" sz="3200" u="sng" dirty="0">
                <a:highlight>
                  <a:srgbClr val="FFFF00"/>
                </a:highlight>
              </a:rPr>
              <a:t>waits a random amount of time </a:t>
            </a:r>
            <a:r>
              <a:rPr lang="en-US" sz="3200" dirty="0"/>
              <a:t>before resending its frame.</a:t>
            </a:r>
          </a:p>
          <a:p>
            <a:pPr marL="914400" lvl="1" indent="-457200">
              <a:buFont typeface="Wingdings" panose="05000000000000000000" pitchFamily="2" charset="2"/>
              <a:buChar char="ü"/>
            </a:pPr>
            <a:endParaRPr lang="en-US" sz="3200" dirty="0">
              <a:solidFill>
                <a:srgbClr val="C00000"/>
              </a:solidFill>
            </a:endParaRPr>
          </a:p>
        </p:txBody>
      </p:sp>
    </p:spTree>
    <p:extLst>
      <p:ext uri="{BB962C8B-B14F-4D97-AF65-F5344CB8AC3E}">
        <p14:creationId xmlns:p14="http://schemas.microsoft.com/office/powerpoint/2010/main" val="36833510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Pure ALOHA</a:t>
            </a:r>
          </a:p>
        </p:txBody>
      </p:sp>
      <p:sp>
        <p:nvSpPr>
          <p:cNvPr id="10" name="TextBox 9">
            <a:extLst>
              <a:ext uri="{FF2B5EF4-FFF2-40B4-BE49-F238E27FC236}">
                <a16:creationId xmlns:a16="http://schemas.microsoft.com/office/drawing/2014/main" id="{EF68548A-4F53-4229-9F20-B48170E48B36}"/>
              </a:ext>
            </a:extLst>
          </p:cNvPr>
          <p:cNvSpPr txBox="1"/>
          <p:nvPr/>
        </p:nvSpPr>
        <p:spPr>
          <a:xfrm>
            <a:off x="243841" y="1565615"/>
            <a:ext cx="11511170" cy="5016758"/>
          </a:xfrm>
          <a:prstGeom prst="rect">
            <a:avLst/>
          </a:prstGeom>
          <a:noFill/>
        </p:spPr>
        <p:txBody>
          <a:bodyPr wrap="square">
            <a:spAutoFit/>
          </a:bodyPr>
          <a:lstStyle/>
          <a:p>
            <a:pPr marL="457200" indent="-457200">
              <a:buFont typeface="Arial" panose="020B0604020202020204" pitchFamily="34" charset="0"/>
              <a:buChar char="•"/>
            </a:pPr>
            <a:r>
              <a:rPr lang="en-US" sz="3200" dirty="0"/>
              <a:t>The randomness will help avoid more collisions.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i="1" dirty="0"/>
              <a:t>Random time </a:t>
            </a:r>
            <a:r>
              <a:rPr lang="en-US" sz="3200" dirty="0"/>
              <a:t>– </a:t>
            </a:r>
            <a:r>
              <a:rPr lang="en-US" sz="3200" i="1" dirty="0">
                <a:solidFill>
                  <a:srgbClr val="C00000"/>
                </a:solidFill>
              </a:rPr>
              <a:t>Back off time T</a:t>
            </a:r>
            <a:r>
              <a:rPr lang="en-US" sz="3200" i="1" baseline="-25000" dirty="0">
                <a:solidFill>
                  <a:srgbClr val="C00000"/>
                </a:solidFill>
              </a:rPr>
              <a:t>B</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Second method to prevent congesting the channel with retransmitted frames.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Maximum number of retransmission, K</a:t>
            </a:r>
            <a:r>
              <a:rPr lang="en-US" sz="3200" baseline="-25000" dirty="0"/>
              <a:t>max</a:t>
            </a:r>
            <a:r>
              <a:rPr lang="en-US" sz="3200" dirty="0"/>
              <a:t> , after that give up and try later.</a:t>
            </a:r>
          </a:p>
          <a:p>
            <a:pPr marL="914400" lvl="1" indent="-457200">
              <a:buFont typeface="Wingdings" panose="05000000000000000000" pitchFamily="2" charset="2"/>
              <a:buChar char="ü"/>
            </a:pPr>
            <a:endParaRPr lang="en-US" sz="3200" dirty="0">
              <a:solidFill>
                <a:srgbClr val="C00000"/>
              </a:solidFill>
            </a:endParaRPr>
          </a:p>
        </p:txBody>
      </p:sp>
    </p:spTree>
    <p:extLst>
      <p:ext uri="{BB962C8B-B14F-4D97-AF65-F5344CB8AC3E}">
        <p14:creationId xmlns:p14="http://schemas.microsoft.com/office/powerpoint/2010/main" val="616611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ALOHA Protocol</a:t>
            </a:r>
          </a:p>
        </p:txBody>
      </p:sp>
      <p:pic>
        <p:nvPicPr>
          <p:cNvPr id="5" name="Picture 4">
            <a:extLst>
              <a:ext uri="{FF2B5EF4-FFF2-40B4-BE49-F238E27FC236}">
                <a16:creationId xmlns:a16="http://schemas.microsoft.com/office/drawing/2014/main" id="{BBFD3C1F-AE03-4229-BB7A-0017FB0BDD71}"/>
              </a:ext>
            </a:extLst>
          </p:cNvPr>
          <p:cNvPicPr>
            <a:picLocks noChangeAspect="1"/>
          </p:cNvPicPr>
          <p:nvPr/>
        </p:nvPicPr>
        <p:blipFill>
          <a:blip r:embed="rId6"/>
          <a:stretch>
            <a:fillRect/>
          </a:stretch>
        </p:blipFill>
        <p:spPr>
          <a:xfrm>
            <a:off x="2499360" y="816164"/>
            <a:ext cx="7549344" cy="5871713"/>
          </a:xfrm>
          <a:prstGeom prst="rect">
            <a:avLst/>
          </a:prstGeom>
        </p:spPr>
      </p:pic>
    </p:spTree>
    <p:extLst>
      <p:ext uri="{BB962C8B-B14F-4D97-AF65-F5344CB8AC3E}">
        <p14:creationId xmlns:p14="http://schemas.microsoft.com/office/powerpoint/2010/main" val="279461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Example</a:t>
            </a:r>
          </a:p>
        </p:txBody>
      </p:sp>
      <p:sp>
        <p:nvSpPr>
          <p:cNvPr id="10" name="TextBox 9">
            <a:extLst>
              <a:ext uri="{FF2B5EF4-FFF2-40B4-BE49-F238E27FC236}">
                <a16:creationId xmlns:a16="http://schemas.microsoft.com/office/drawing/2014/main" id="{7B738CFF-0D2D-46A2-9A89-A2193D8AA9A0}"/>
              </a:ext>
            </a:extLst>
          </p:cNvPr>
          <p:cNvSpPr txBox="1"/>
          <p:nvPr/>
        </p:nvSpPr>
        <p:spPr>
          <a:xfrm>
            <a:off x="1022830" y="1690834"/>
            <a:ext cx="9949969" cy="1569660"/>
          </a:xfrm>
          <a:prstGeom prst="rect">
            <a:avLst/>
          </a:prstGeom>
          <a:noFill/>
        </p:spPr>
        <p:txBody>
          <a:bodyPr wrap="square">
            <a:spAutoFit/>
          </a:bodyPr>
          <a:lstStyle/>
          <a:p>
            <a:r>
              <a:rPr lang="en-US" sz="3200" i="1" dirty="0"/>
              <a:t>Calculate possible values of T</a:t>
            </a:r>
            <a:r>
              <a:rPr lang="en-US" sz="3200" i="1" baseline="-25000" dirty="0"/>
              <a:t>B </a:t>
            </a:r>
            <a:r>
              <a:rPr lang="en-US" sz="3200" i="1" dirty="0"/>
              <a:t>when stations on an ALOHA network are a maximum of 600 km apart; signal propagates at 3 x 10</a:t>
            </a:r>
            <a:r>
              <a:rPr lang="en-US" sz="3200" i="1" baseline="30000" dirty="0"/>
              <a:t>8</a:t>
            </a:r>
            <a:r>
              <a:rPr lang="en-US" sz="3200" i="1" dirty="0"/>
              <a:t> m/s.</a:t>
            </a:r>
          </a:p>
        </p:txBody>
      </p:sp>
      <p:sp>
        <p:nvSpPr>
          <p:cNvPr id="12" name="TextBox 11">
            <a:extLst>
              <a:ext uri="{FF2B5EF4-FFF2-40B4-BE49-F238E27FC236}">
                <a16:creationId xmlns:a16="http://schemas.microsoft.com/office/drawing/2014/main" id="{547E52FD-DB2D-4795-A363-C816F58F1B90}"/>
              </a:ext>
            </a:extLst>
          </p:cNvPr>
          <p:cNvSpPr txBox="1"/>
          <p:nvPr/>
        </p:nvSpPr>
        <p:spPr>
          <a:xfrm>
            <a:off x="1281627" y="3812985"/>
            <a:ext cx="8944129" cy="2062103"/>
          </a:xfrm>
          <a:prstGeom prst="rect">
            <a:avLst/>
          </a:prstGeom>
          <a:noFill/>
        </p:spPr>
        <p:txBody>
          <a:bodyPr wrap="square">
            <a:spAutoFit/>
          </a:bodyPr>
          <a:lstStyle/>
          <a:p>
            <a:pPr algn="ctr"/>
            <a:r>
              <a:rPr lang="en-IN" sz="3200" b="1" dirty="0" err="1"/>
              <a:t>T</a:t>
            </a:r>
            <a:r>
              <a:rPr lang="en-IN" sz="3200" b="1" baseline="-25000" dirty="0" err="1"/>
              <a:t>p</a:t>
            </a:r>
            <a:r>
              <a:rPr lang="en-IN" sz="3200" b="1" dirty="0"/>
              <a:t> = (600 × 103) / (3 × </a:t>
            </a:r>
            <a:r>
              <a:rPr lang="en-US" sz="3200" b="1" dirty="0"/>
              <a:t>10</a:t>
            </a:r>
            <a:r>
              <a:rPr lang="en-US" sz="3200" b="1" baseline="30000" dirty="0"/>
              <a:t>8</a:t>
            </a:r>
            <a:r>
              <a:rPr lang="en-IN" sz="3200" b="1" dirty="0"/>
              <a:t>) = 2 ms</a:t>
            </a:r>
          </a:p>
          <a:p>
            <a:endParaRPr lang="en-IN" sz="3200" dirty="0"/>
          </a:p>
          <a:p>
            <a:r>
              <a:rPr lang="en-IN" sz="3200" dirty="0"/>
              <a:t>When K=1, T</a:t>
            </a:r>
            <a:r>
              <a:rPr lang="en-IN" sz="3200" baseline="-25000" dirty="0"/>
              <a:t>B</a:t>
            </a:r>
            <a:r>
              <a:rPr lang="en-IN" sz="3200" dirty="0"/>
              <a:t> </a:t>
            </a:r>
            <a:r>
              <a:rPr lang="az-Cyrl-AZ" sz="3200" i="1" dirty="0"/>
              <a:t>Є</a:t>
            </a:r>
            <a:r>
              <a:rPr lang="en-IN" sz="3200" dirty="0"/>
              <a:t> {0 ms,2 ms}</a:t>
            </a:r>
          </a:p>
          <a:p>
            <a:r>
              <a:rPr lang="en-IN" sz="3200" dirty="0"/>
              <a:t>When K=2, T</a:t>
            </a:r>
            <a:r>
              <a:rPr lang="en-IN" sz="3200" baseline="-25000" dirty="0"/>
              <a:t>B</a:t>
            </a:r>
            <a:r>
              <a:rPr lang="en-IN" sz="3200" dirty="0"/>
              <a:t> </a:t>
            </a:r>
            <a:r>
              <a:rPr lang="az-Cyrl-AZ" sz="3200" i="1" dirty="0"/>
              <a:t>Є</a:t>
            </a:r>
            <a:r>
              <a:rPr lang="en-IN" sz="3200" dirty="0"/>
              <a:t> {0 ms,2 ms,4 ms, 6ms}</a:t>
            </a:r>
            <a:endParaRPr lang="en-IN" sz="1600" dirty="0"/>
          </a:p>
        </p:txBody>
      </p:sp>
    </p:spTree>
    <p:extLst>
      <p:ext uri="{BB962C8B-B14F-4D97-AF65-F5344CB8AC3E}">
        <p14:creationId xmlns:p14="http://schemas.microsoft.com/office/powerpoint/2010/main" val="361219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218865" y="298294"/>
            <a:ext cx="5569579" cy="1073807"/>
          </a:xfrm>
        </p:spPr>
        <p:txBody>
          <a:bodyPr>
            <a:noAutofit/>
          </a:bodyPr>
          <a:lstStyle/>
          <a:p>
            <a:pPr algn="ctr"/>
            <a:r>
              <a:rPr lang="en-US" sz="4000" b="1" dirty="0">
                <a:solidFill>
                  <a:srgbClr val="C00000"/>
                </a:solidFill>
                <a:latin typeface="Marcellus" panose="020E0602050203020307" pitchFamily="34" charset="0"/>
              </a:rPr>
              <a:t>ALOHA: Vulnerable Time</a:t>
            </a:r>
          </a:p>
        </p:txBody>
      </p:sp>
      <p:pic>
        <p:nvPicPr>
          <p:cNvPr id="2" name="Picture 4">
            <a:extLst>
              <a:ext uri="{FF2B5EF4-FFF2-40B4-BE49-F238E27FC236}">
                <a16:creationId xmlns:a16="http://schemas.microsoft.com/office/drawing/2014/main" id="{BC17ADE2-9FB1-4581-8B99-9B94F76B93A9}"/>
              </a:ext>
            </a:extLst>
          </p:cNvPr>
          <p:cNvPicPr>
            <a:picLocks noChangeAspect="1" noChangeArrowheads="1"/>
          </p:cNvPicPr>
          <p:nvPr/>
        </p:nvPicPr>
        <p:blipFill>
          <a:blip r:embed="rId6" cstate="print"/>
          <a:srcRect/>
          <a:stretch>
            <a:fillRect/>
          </a:stretch>
        </p:blipFill>
        <p:spPr bwMode="auto">
          <a:xfrm>
            <a:off x="2253000" y="1372101"/>
            <a:ext cx="7686000" cy="4936138"/>
          </a:xfrm>
          <a:prstGeom prst="rect">
            <a:avLst/>
          </a:prstGeom>
          <a:noFill/>
          <a:ln w="9525">
            <a:noFill/>
            <a:miter lim="800000"/>
            <a:headEnd/>
            <a:tailEnd/>
          </a:ln>
        </p:spPr>
      </p:pic>
    </p:spTree>
    <p:extLst>
      <p:ext uri="{BB962C8B-B14F-4D97-AF65-F5344CB8AC3E}">
        <p14:creationId xmlns:p14="http://schemas.microsoft.com/office/powerpoint/2010/main" val="2744633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F68548A-4F53-4229-9F20-B48170E48B36}"/>
              </a:ext>
            </a:extLst>
          </p:cNvPr>
          <p:cNvSpPr txBox="1"/>
          <p:nvPr/>
        </p:nvSpPr>
        <p:spPr>
          <a:xfrm>
            <a:off x="436990" y="1690834"/>
            <a:ext cx="11318020" cy="5016758"/>
          </a:xfrm>
          <a:prstGeom prst="rect">
            <a:avLst/>
          </a:prstGeom>
          <a:noFill/>
        </p:spPr>
        <p:txBody>
          <a:bodyPr wrap="square">
            <a:spAutoFit/>
          </a:bodyPr>
          <a:lstStyle/>
          <a:p>
            <a:pPr marL="457200" indent="-457200">
              <a:buFont typeface="Arial" panose="020B0604020202020204" pitchFamily="34" charset="0"/>
              <a:buChar char="•"/>
            </a:pPr>
            <a:r>
              <a:rPr lang="en-US" sz="3200" dirty="0"/>
              <a:t>Assume number of stations trying to transmit follow </a:t>
            </a:r>
            <a:r>
              <a:rPr lang="en-US" sz="3200" i="1" dirty="0">
                <a:solidFill>
                  <a:srgbClr val="C00000"/>
                </a:solidFill>
              </a:rPr>
              <a:t>Poisson Distribution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 throughput for pure ALOHA is:</a:t>
            </a:r>
          </a:p>
          <a:p>
            <a:pPr algn="ctr"/>
            <a:r>
              <a:rPr lang="en-US" sz="3200" dirty="0"/>
              <a:t>	</a:t>
            </a:r>
            <a:r>
              <a:rPr lang="en-US" sz="3200" b="1" dirty="0">
                <a:solidFill>
                  <a:srgbClr val="C00000"/>
                </a:solidFill>
              </a:rPr>
              <a:t>S = G × e</a:t>
            </a:r>
            <a:r>
              <a:rPr lang="en-US" sz="3200" b="1" baseline="30000" dirty="0">
                <a:solidFill>
                  <a:srgbClr val="C00000"/>
                </a:solidFill>
              </a:rPr>
              <a:t>−2G</a:t>
            </a:r>
          </a:p>
          <a:p>
            <a:r>
              <a:rPr lang="en-US" sz="3200" dirty="0"/>
              <a:t>	where </a:t>
            </a:r>
            <a:r>
              <a:rPr lang="en-US" sz="3200" dirty="0">
                <a:highlight>
                  <a:srgbClr val="00FF00"/>
                </a:highlight>
              </a:rPr>
              <a:t>G is the </a:t>
            </a:r>
            <a:r>
              <a:rPr lang="en-US" sz="3200" i="1" dirty="0">
                <a:highlight>
                  <a:srgbClr val="00FF00"/>
                </a:highlight>
              </a:rPr>
              <a:t>average number of frames requested/generated by the system  per frame-time</a:t>
            </a:r>
          </a:p>
          <a:p>
            <a:endParaRPr lang="en-US" sz="3200" dirty="0"/>
          </a:p>
          <a:p>
            <a:pPr marL="457200" indent="-457200">
              <a:buFont typeface="Arial" panose="020B0604020202020204" pitchFamily="34" charset="0"/>
              <a:buChar char="•"/>
            </a:pPr>
            <a:r>
              <a:rPr lang="en-US" sz="3200" dirty="0"/>
              <a:t>The maximum throughput</a:t>
            </a:r>
          </a:p>
          <a:p>
            <a:pPr algn="ctr"/>
            <a:r>
              <a:rPr lang="en-US" sz="3200" dirty="0"/>
              <a:t>	</a:t>
            </a:r>
            <a:r>
              <a:rPr lang="en-US" sz="3200" b="1" dirty="0">
                <a:solidFill>
                  <a:srgbClr val="C00000"/>
                </a:solidFill>
              </a:rPr>
              <a:t>S</a:t>
            </a:r>
            <a:r>
              <a:rPr lang="en-US" sz="3200" b="1" baseline="-25000" dirty="0">
                <a:solidFill>
                  <a:srgbClr val="C00000"/>
                </a:solidFill>
              </a:rPr>
              <a:t>max</a:t>
            </a:r>
            <a:r>
              <a:rPr lang="en-US" sz="3200" b="1" dirty="0">
                <a:solidFill>
                  <a:srgbClr val="C00000"/>
                </a:solidFill>
              </a:rPr>
              <a:t> = 0.184 when G= 1/2</a:t>
            </a:r>
          </a:p>
        </p:txBody>
      </p:sp>
      <p:sp>
        <p:nvSpPr>
          <p:cNvPr id="3" name="Rectangle 2">
            <a:extLst>
              <a:ext uri="{FF2B5EF4-FFF2-40B4-BE49-F238E27FC236}">
                <a16:creationId xmlns:a16="http://schemas.microsoft.com/office/drawing/2014/main" id="{80FBBD69-B39D-49BB-89A6-FD03E789F196}"/>
              </a:ext>
            </a:extLst>
          </p:cNvPr>
          <p:cNvSpPr/>
          <p:nvPr/>
        </p:nvSpPr>
        <p:spPr>
          <a:xfrm>
            <a:off x="3901440" y="6143712"/>
            <a:ext cx="4602480" cy="5334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EBBD8CD-3C29-4865-A085-BC84FF4816FC}"/>
              </a:ext>
            </a:extLst>
          </p:cNvPr>
          <p:cNvSpPr/>
          <p:nvPr/>
        </p:nvSpPr>
        <p:spPr>
          <a:xfrm>
            <a:off x="5151120" y="3642360"/>
            <a:ext cx="2194560" cy="5334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ALOHA: Throughput</a:t>
            </a:r>
          </a:p>
        </p:txBody>
      </p:sp>
    </p:spTree>
    <p:extLst>
      <p:ext uri="{BB962C8B-B14F-4D97-AF65-F5344CB8AC3E}">
        <p14:creationId xmlns:p14="http://schemas.microsoft.com/office/powerpoint/2010/main" val="2590407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218865" y="298294"/>
            <a:ext cx="5569579" cy="1073807"/>
          </a:xfrm>
        </p:spPr>
        <p:txBody>
          <a:bodyPr>
            <a:noAutofit/>
          </a:bodyPr>
          <a:lstStyle/>
          <a:p>
            <a:pPr algn="ctr"/>
            <a:r>
              <a:rPr lang="en-US" sz="4000" b="1" dirty="0">
                <a:solidFill>
                  <a:srgbClr val="C00000"/>
                </a:solidFill>
                <a:latin typeface="Marcellus" panose="020E0602050203020307" pitchFamily="34" charset="0"/>
              </a:rPr>
              <a:t>Slotted ALOHA</a:t>
            </a:r>
          </a:p>
        </p:txBody>
      </p:sp>
      <p:pic>
        <p:nvPicPr>
          <p:cNvPr id="5" name="Picture 4">
            <a:extLst>
              <a:ext uri="{FF2B5EF4-FFF2-40B4-BE49-F238E27FC236}">
                <a16:creationId xmlns:a16="http://schemas.microsoft.com/office/drawing/2014/main" id="{98E7F603-80BF-4DCA-AD39-DBA8A7A00412}"/>
              </a:ext>
            </a:extLst>
          </p:cNvPr>
          <p:cNvPicPr>
            <a:picLocks noChangeAspect="1"/>
          </p:cNvPicPr>
          <p:nvPr/>
        </p:nvPicPr>
        <p:blipFill>
          <a:blip r:embed="rId6"/>
          <a:stretch>
            <a:fillRect/>
          </a:stretch>
        </p:blipFill>
        <p:spPr>
          <a:xfrm>
            <a:off x="1234440" y="1372101"/>
            <a:ext cx="9403079" cy="4421970"/>
          </a:xfrm>
          <a:prstGeom prst="rect">
            <a:avLst/>
          </a:prstGeom>
        </p:spPr>
      </p:pic>
    </p:spTree>
    <p:extLst>
      <p:ext uri="{BB962C8B-B14F-4D97-AF65-F5344CB8AC3E}">
        <p14:creationId xmlns:p14="http://schemas.microsoft.com/office/powerpoint/2010/main" val="34749820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191952" y="617027"/>
            <a:ext cx="5569579" cy="1073807"/>
          </a:xfrm>
        </p:spPr>
        <p:txBody>
          <a:bodyPr>
            <a:noAutofit/>
          </a:bodyPr>
          <a:lstStyle/>
          <a:p>
            <a:pPr algn="ctr"/>
            <a:r>
              <a:rPr lang="en-US" sz="4000" b="1" dirty="0">
                <a:solidFill>
                  <a:srgbClr val="C00000"/>
                </a:solidFill>
                <a:latin typeface="Marcellus" panose="020E0602050203020307" pitchFamily="34" charset="0"/>
              </a:rPr>
              <a:t>Slotted ALOHA</a:t>
            </a:r>
          </a:p>
        </p:txBody>
      </p:sp>
      <p:sp>
        <p:nvSpPr>
          <p:cNvPr id="10" name="TextBox 9">
            <a:extLst>
              <a:ext uri="{FF2B5EF4-FFF2-40B4-BE49-F238E27FC236}">
                <a16:creationId xmlns:a16="http://schemas.microsoft.com/office/drawing/2014/main" id="{EF68548A-4F53-4229-9F20-B48170E48B36}"/>
              </a:ext>
            </a:extLst>
          </p:cNvPr>
          <p:cNvSpPr txBox="1"/>
          <p:nvPr/>
        </p:nvSpPr>
        <p:spPr>
          <a:xfrm>
            <a:off x="243840" y="1690834"/>
            <a:ext cx="11511170" cy="4524315"/>
          </a:xfrm>
          <a:prstGeom prst="rect">
            <a:avLst/>
          </a:prstGeom>
          <a:noFill/>
        </p:spPr>
        <p:txBody>
          <a:bodyPr wrap="square">
            <a:spAutoFit/>
          </a:bodyPr>
          <a:lstStyle/>
          <a:p>
            <a:pPr marL="457200" indent="-457200">
              <a:buFont typeface="Arial" panose="020B0604020202020204" pitchFamily="34" charset="0"/>
              <a:buChar char="•"/>
            </a:pPr>
            <a:r>
              <a:rPr lang="en-US" sz="3200" dirty="0"/>
              <a:t>Pure ALOHA has a vulnerable time of </a:t>
            </a:r>
            <a:r>
              <a:rPr lang="en-US" sz="3200" dirty="0">
                <a:solidFill>
                  <a:srgbClr val="C00000"/>
                </a:solidFill>
              </a:rPr>
              <a:t>2 x </a:t>
            </a:r>
            <a:r>
              <a:rPr lang="en-US" sz="3200" dirty="0" err="1">
                <a:solidFill>
                  <a:srgbClr val="C00000"/>
                </a:solidFill>
              </a:rPr>
              <a:t>T</a:t>
            </a:r>
            <a:r>
              <a:rPr lang="en-US" sz="3200" baseline="-25000" dirty="0" err="1">
                <a:solidFill>
                  <a:srgbClr val="C00000"/>
                </a:solidFill>
              </a:rPr>
              <a:t>fr</a:t>
            </a:r>
            <a:r>
              <a:rPr lang="en-US" sz="3200" dirty="0">
                <a:solidFill>
                  <a:srgbClr val="C00000"/>
                </a:solidFill>
              </a:rPr>
              <a:t> </a:t>
            </a:r>
            <a:r>
              <a:rPr lang="en-US" sz="3200" dirty="0"/>
              <a:t>- no rule that defines when the station can send.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Slotted ALOHA was invented to </a:t>
            </a:r>
            <a:r>
              <a:rPr lang="en-US" sz="3200" i="1" dirty="0"/>
              <a:t>improve the efficiency </a:t>
            </a:r>
            <a:r>
              <a:rPr lang="en-US" sz="3200" dirty="0"/>
              <a:t>of pure ALOHA.</a:t>
            </a:r>
          </a:p>
          <a:p>
            <a:endParaRPr lang="en-US" sz="3200" dirty="0"/>
          </a:p>
          <a:p>
            <a:pPr marL="457200" indent="-457200">
              <a:buFont typeface="Arial" panose="020B0604020202020204" pitchFamily="34" charset="0"/>
              <a:buChar char="•"/>
            </a:pPr>
            <a:r>
              <a:rPr lang="en-US" sz="3200" dirty="0"/>
              <a:t>Slotted ALOHA divide time into slots of </a:t>
            </a:r>
            <a:r>
              <a:rPr lang="en-US" sz="3200" dirty="0" err="1"/>
              <a:t>T</a:t>
            </a:r>
            <a:r>
              <a:rPr lang="en-US" sz="3200" baseline="-25000" dirty="0" err="1"/>
              <a:t>fr</a:t>
            </a:r>
            <a:r>
              <a:rPr lang="en-US" sz="3200" dirty="0"/>
              <a:t> and force the station to send only at the beginning of the time slot.</a:t>
            </a:r>
          </a:p>
          <a:p>
            <a:pPr algn="ctr"/>
            <a:endParaRPr lang="en-US" sz="3200" b="1" dirty="0">
              <a:solidFill>
                <a:srgbClr val="C00000"/>
              </a:solidFill>
            </a:endParaRPr>
          </a:p>
        </p:txBody>
      </p:sp>
    </p:spTree>
    <p:extLst>
      <p:ext uri="{BB962C8B-B14F-4D97-AF65-F5344CB8AC3E}">
        <p14:creationId xmlns:p14="http://schemas.microsoft.com/office/powerpoint/2010/main" val="3349766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Block Coding</a:t>
            </a:r>
            <a:endParaRPr lang="en-US" sz="36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i="1" dirty="0">
                <a:solidFill>
                  <a:schemeClr val="tx1">
                    <a:lumMod val="85000"/>
                    <a:lumOff val="15000"/>
                  </a:schemeClr>
                </a:solidFill>
                <a:latin typeface="Marcellus" panose="020E0602050203020307" pitchFamily="34" charset="0"/>
              </a:rPr>
              <a:t>In </a:t>
            </a:r>
            <a:r>
              <a:rPr lang="en-US" sz="3200" b="1" i="1" dirty="0">
                <a:solidFill>
                  <a:schemeClr val="tx1">
                    <a:lumMod val="85000"/>
                    <a:lumOff val="15000"/>
                  </a:schemeClr>
                </a:solidFill>
                <a:latin typeface="Marcellus" panose="020E0602050203020307" pitchFamily="34" charset="0"/>
              </a:rPr>
              <a:t>block coding</a:t>
            </a:r>
            <a:r>
              <a:rPr lang="en-US" sz="3200" i="1" dirty="0">
                <a:solidFill>
                  <a:schemeClr val="tx1">
                    <a:lumMod val="85000"/>
                    <a:lumOff val="15000"/>
                  </a:schemeClr>
                </a:solidFill>
                <a:latin typeface="Marcellus" panose="020E0602050203020307" pitchFamily="34" charset="0"/>
              </a:rPr>
              <a:t>, we divide our message into blocks, each of k bits, called </a:t>
            </a:r>
            <a:r>
              <a:rPr lang="en-US" sz="3200" b="1" i="1" dirty="0">
                <a:solidFill>
                  <a:schemeClr val="tx1">
                    <a:lumMod val="85000"/>
                    <a:lumOff val="15000"/>
                  </a:schemeClr>
                </a:solidFill>
                <a:latin typeface="Marcellus" panose="020E0602050203020307" pitchFamily="34" charset="0"/>
              </a:rPr>
              <a:t>datawords</a:t>
            </a:r>
            <a:r>
              <a:rPr lang="en-US" sz="3200" i="1" dirty="0">
                <a:solidFill>
                  <a:schemeClr val="tx1">
                    <a:lumMod val="85000"/>
                    <a:lumOff val="15000"/>
                  </a:schemeClr>
                </a:solidFill>
                <a:latin typeface="Marcellus" panose="020E0602050203020307" pitchFamily="34" charset="0"/>
              </a:rPr>
              <a:t>. We add r redundant bits to each block to make the length n = k + r. The resulting n-bit blocks are called </a:t>
            </a:r>
            <a:r>
              <a:rPr lang="en-US" sz="3200" b="1" i="1" dirty="0">
                <a:solidFill>
                  <a:schemeClr val="tx1">
                    <a:lumMod val="85000"/>
                    <a:lumOff val="15000"/>
                  </a:schemeClr>
                </a:solidFill>
                <a:latin typeface="Marcellus" panose="020E0602050203020307" pitchFamily="34" charset="0"/>
              </a:rPr>
              <a:t>codewords</a:t>
            </a:r>
            <a:r>
              <a:rPr lang="en-US" sz="3200" i="1" dirty="0">
                <a:solidFill>
                  <a:schemeClr val="tx1">
                    <a:lumMod val="85000"/>
                    <a:lumOff val="15000"/>
                  </a:schemeClr>
                </a:solidFill>
                <a:latin typeface="Marcellus" panose="020E0602050203020307" pitchFamily="34" charset="0"/>
              </a:rPr>
              <a:t>.</a:t>
            </a:r>
          </a:p>
        </p:txBody>
      </p:sp>
      <p:pic>
        <p:nvPicPr>
          <p:cNvPr id="5" name="Picture 4">
            <a:extLst>
              <a:ext uri="{FF2B5EF4-FFF2-40B4-BE49-F238E27FC236}">
                <a16:creationId xmlns:a16="http://schemas.microsoft.com/office/drawing/2014/main" id="{4B762774-84A5-4C87-AE70-0B61C4A2C90A}"/>
              </a:ext>
            </a:extLst>
          </p:cNvPr>
          <p:cNvPicPr>
            <a:picLocks noChangeAspect="1"/>
          </p:cNvPicPr>
          <p:nvPr/>
        </p:nvPicPr>
        <p:blipFill>
          <a:blip r:embed="rId6"/>
          <a:stretch>
            <a:fillRect/>
          </a:stretch>
        </p:blipFill>
        <p:spPr>
          <a:xfrm>
            <a:off x="1538526" y="3234228"/>
            <a:ext cx="8803387" cy="3542083"/>
          </a:xfrm>
          <a:prstGeom prst="rect">
            <a:avLst/>
          </a:prstGeom>
        </p:spPr>
      </p:pic>
    </p:spTree>
    <p:extLst>
      <p:ext uri="{BB962C8B-B14F-4D97-AF65-F5344CB8AC3E}">
        <p14:creationId xmlns:p14="http://schemas.microsoft.com/office/powerpoint/2010/main" val="26819059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068243" y="617027"/>
            <a:ext cx="7868237" cy="1073807"/>
          </a:xfrm>
        </p:spPr>
        <p:txBody>
          <a:bodyPr>
            <a:noAutofit/>
          </a:bodyPr>
          <a:lstStyle/>
          <a:p>
            <a:pPr algn="ctr"/>
            <a:r>
              <a:rPr lang="en-US" sz="4000" b="1" dirty="0">
                <a:solidFill>
                  <a:srgbClr val="C00000"/>
                </a:solidFill>
                <a:latin typeface="Marcellus" panose="020E0602050203020307" pitchFamily="34" charset="0"/>
              </a:rPr>
              <a:t>Slotted ALOHA: Vulnerable Time</a:t>
            </a:r>
          </a:p>
        </p:txBody>
      </p:sp>
      <p:pic>
        <p:nvPicPr>
          <p:cNvPr id="11" name="Picture 10">
            <a:extLst>
              <a:ext uri="{FF2B5EF4-FFF2-40B4-BE49-F238E27FC236}">
                <a16:creationId xmlns:a16="http://schemas.microsoft.com/office/drawing/2014/main" id="{D460C476-EAFF-4C31-8E44-3681FDFC6177}"/>
              </a:ext>
            </a:extLst>
          </p:cNvPr>
          <p:cNvPicPr>
            <a:picLocks noChangeAspect="1"/>
          </p:cNvPicPr>
          <p:nvPr/>
        </p:nvPicPr>
        <p:blipFill>
          <a:blip r:embed="rId6"/>
          <a:stretch>
            <a:fillRect/>
          </a:stretch>
        </p:blipFill>
        <p:spPr>
          <a:xfrm>
            <a:off x="1108492" y="1461052"/>
            <a:ext cx="8991600" cy="5224171"/>
          </a:xfrm>
          <a:prstGeom prst="rect">
            <a:avLst/>
          </a:prstGeom>
        </p:spPr>
      </p:pic>
    </p:spTree>
    <p:extLst>
      <p:ext uri="{BB962C8B-B14F-4D97-AF65-F5344CB8AC3E}">
        <p14:creationId xmlns:p14="http://schemas.microsoft.com/office/powerpoint/2010/main" val="6575837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AF9B63-A29D-4A09-9D8E-F96A6F6F19D3}"/>
              </a:ext>
            </a:extLst>
          </p:cNvPr>
          <p:cNvSpPr/>
          <p:nvPr/>
        </p:nvSpPr>
        <p:spPr>
          <a:xfrm>
            <a:off x="4119842" y="5936173"/>
            <a:ext cx="4121567" cy="6096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551839CD-88CF-4CE0-8BBF-A6EDE65F4AF2}"/>
              </a:ext>
            </a:extLst>
          </p:cNvPr>
          <p:cNvSpPr/>
          <p:nvPr/>
        </p:nvSpPr>
        <p:spPr>
          <a:xfrm>
            <a:off x="4960619" y="2499360"/>
            <a:ext cx="2270760" cy="60960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Slotted ALOHA: Throughput</a:t>
            </a:r>
          </a:p>
        </p:txBody>
      </p:sp>
      <p:sp>
        <p:nvSpPr>
          <p:cNvPr id="10" name="TextBox 9">
            <a:extLst>
              <a:ext uri="{FF2B5EF4-FFF2-40B4-BE49-F238E27FC236}">
                <a16:creationId xmlns:a16="http://schemas.microsoft.com/office/drawing/2014/main" id="{EF68548A-4F53-4229-9F20-B48170E48B36}"/>
              </a:ext>
            </a:extLst>
          </p:cNvPr>
          <p:cNvSpPr txBox="1"/>
          <p:nvPr/>
        </p:nvSpPr>
        <p:spPr>
          <a:xfrm>
            <a:off x="755185" y="1529015"/>
            <a:ext cx="10850880" cy="5016758"/>
          </a:xfrm>
          <a:prstGeom prst="rect">
            <a:avLst/>
          </a:prstGeom>
          <a:noFill/>
        </p:spPr>
        <p:txBody>
          <a:bodyPr wrap="square">
            <a:spAutoFit/>
          </a:bodyPr>
          <a:lstStyle/>
          <a:p>
            <a:pPr marL="457200" indent="-457200">
              <a:buFont typeface="Arial" panose="020B0604020202020204" pitchFamily="34" charset="0"/>
              <a:buChar char="•"/>
            </a:pPr>
            <a:r>
              <a:rPr lang="en-US" sz="3200" dirty="0"/>
              <a:t>The throughput for Slotted ALOHA is</a:t>
            </a:r>
          </a:p>
          <a:p>
            <a:pPr marL="457200" indent="-457200">
              <a:buFont typeface="Arial" panose="020B0604020202020204" pitchFamily="34" charset="0"/>
              <a:buChar char="•"/>
            </a:pPr>
            <a:endParaRPr lang="en-US" sz="3200" dirty="0"/>
          </a:p>
          <a:p>
            <a:pPr algn="ctr"/>
            <a:r>
              <a:rPr lang="en-US" sz="3200" dirty="0">
                <a:solidFill>
                  <a:srgbClr val="C00000"/>
                </a:solidFill>
              </a:rPr>
              <a:t>S = G × e</a:t>
            </a:r>
            <a:r>
              <a:rPr lang="en-US" sz="3200" baseline="30000" dirty="0">
                <a:solidFill>
                  <a:srgbClr val="C00000"/>
                </a:solidFill>
              </a:rPr>
              <a:t>−G</a:t>
            </a:r>
          </a:p>
          <a:p>
            <a:pPr marL="457200" indent="-457200">
              <a:buFont typeface="Arial" panose="020B0604020202020204" pitchFamily="34" charset="0"/>
              <a:buChar char="•"/>
            </a:pPr>
            <a:endParaRPr lang="en-US" sz="3200" dirty="0"/>
          </a:p>
          <a:p>
            <a:r>
              <a:rPr lang="en-US" sz="3200" dirty="0"/>
              <a:t>where G is the average number of frames requested per frame-time</a:t>
            </a:r>
          </a:p>
          <a:p>
            <a:endParaRPr lang="en-US" sz="3200" dirty="0"/>
          </a:p>
          <a:p>
            <a:pPr marL="457200" indent="-457200">
              <a:buFont typeface="Arial" panose="020B0604020202020204" pitchFamily="34" charset="0"/>
              <a:buChar char="•"/>
            </a:pPr>
            <a:r>
              <a:rPr lang="en-US" sz="3200" dirty="0"/>
              <a:t>The maximum throughput</a:t>
            </a:r>
          </a:p>
          <a:p>
            <a:pPr marL="457200" indent="-457200">
              <a:buFont typeface="Arial" panose="020B0604020202020204" pitchFamily="34" charset="0"/>
              <a:buChar char="•"/>
            </a:pPr>
            <a:endParaRPr lang="en-US" sz="3200" dirty="0"/>
          </a:p>
          <a:p>
            <a:pPr algn="ctr"/>
            <a:r>
              <a:rPr lang="en-US" sz="3200" dirty="0">
                <a:solidFill>
                  <a:srgbClr val="C00000"/>
                </a:solidFill>
              </a:rPr>
              <a:t>S</a:t>
            </a:r>
            <a:r>
              <a:rPr lang="en-US" sz="3200" baseline="-25000" dirty="0">
                <a:solidFill>
                  <a:srgbClr val="C00000"/>
                </a:solidFill>
              </a:rPr>
              <a:t>max</a:t>
            </a:r>
            <a:r>
              <a:rPr lang="en-US" sz="3200" dirty="0">
                <a:solidFill>
                  <a:srgbClr val="C00000"/>
                </a:solidFill>
              </a:rPr>
              <a:t> = 0.368 when G= 1</a:t>
            </a:r>
            <a:endParaRPr lang="en-US" sz="3200" b="1" dirty="0">
              <a:solidFill>
                <a:srgbClr val="C00000"/>
              </a:solidFill>
            </a:endParaRPr>
          </a:p>
        </p:txBody>
      </p:sp>
    </p:spTree>
    <p:extLst>
      <p:ext uri="{BB962C8B-B14F-4D97-AF65-F5344CB8AC3E}">
        <p14:creationId xmlns:p14="http://schemas.microsoft.com/office/powerpoint/2010/main" val="22070725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Pure ALOHA: Throughput</a:t>
            </a:r>
          </a:p>
        </p:txBody>
      </p:sp>
      <p:sp>
        <p:nvSpPr>
          <p:cNvPr id="10" name="TextBox 9">
            <a:extLst>
              <a:ext uri="{FF2B5EF4-FFF2-40B4-BE49-F238E27FC236}">
                <a16:creationId xmlns:a16="http://schemas.microsoft.com/office/drawing/2014/main" id="{EF68548A-4F53-4229-9F20-B48170E48B36}"/>
              </a:ext>
            </a:extLst>
          </p:cNvPr>
          <p:cNvSpPr txBox="1"/>
          <p:nvPr/>
        </p:nvSpPr>
        <p:spPr>
          <a:xfrm>
            <a:off x="558032" y="1774971"/>
            <a:ext cx="10850880" cy="3046988"/>
          </a:xfrm>
          <a:prstGeom prst="rect">
            <a:avLst/>
          </a:prstGeom>
          <a:noFill/>
        </p:spPr>
        <p:txBody>
          <a:bodyPr wrap="square">
            <a:spAutoFit/>
          </a:bodyPr>
          <a:lstStyle/>
          <a:p>
            <a:r>
              <a:rPr lang="en-US" sz="3200" dirty="0"/>
              <a:t>Q. A pure ALOHA network transmits 200-bit frames on a shared channel of 200 kbps. What is the throughput if the system (all stations together) produces </a:t>
            </a:r>
          </a:p>
          <a:p>
            <a:pPr marL="514350" indent="-514350">
              <a:buAutoNum type="alphaLcPeriod"/>
            </a:pPr>
            <a:r>
              <a:rPr lang="en-US" sz="3200" dirty="0"/>
              <a:t>1000 frames per second? </a:t>
            </a:r>
          </a:p>
          <a:p>
            <a:pPr marL="514350" indent="-514350">
              <a:buAutoNum type="alphaLcPeriod"/>
            </a:pPr>
            <a:r>
              <a:rPr lang="en-US" sz="3200" dirty="0"/>
              <a:t>500 frames per second? </a:t>
            </a:r>
          </a:p>
          <a:p>
            <a:pPr marL="514350" indent="-514350">
              <a:buAutoNum type="alphaLcPeriod"/>
            </a:pPr>
            <a:r>
              <a:rPr lang="en-US" sz="3200" dirty="0"/>
              <a:t>250 frames per second?</a:t>
            </a:r>
            <a:endParaRPr lang="en-US" sz="3200" b="1" dirty="0">
              <a:solidFill>
                <a:srgbClr val="C00000"/>
              </a:solidFill>
            </a:endParaRPr>
          </a:p>
        </p:txBody>
      </p:sp>
    </p:spTree>
    <p:extLst>
      <p:ext uri="{BB962C8B-B14F-4D97-AF65-F5344CB8AC3E}">
        <p14:creationId xmlns:p14="http://schemas.microsoft.com/office/powerpoint/2010/main" val="24056252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1452991" y="650449"/>
            <a:ext cx="9037674" cy="1073807"/>
          </a:xfrm>
        </p:spPr>
        <p:txBody>
          <a:bodyPr>
            <a:noAutofit/>
          </a:bodyPr>
          <a:lstStyle/>
          <a:p>
            <a:pPr algn="ctr"/>
            <a:r>
              <a:rPr lang="en-US" sz="4000" b="1" dirty="0">
                <a:solidFill>
                  <a:srgbClr val="C00000"/>
                </a:solidFill>
                <a:latin typeface="Marcellus" panose="020E0602050203020307" pitchFamily="34" charset="0"/>
              </a:rPr>
              <a:t>Pure ALOHA: Throughput calculation</a:t>
            </a:r>
          </a:p>
        </p:txBody>
      </p:sp>
      <p:sp>
        <p:nvSpPr>
          <p:cNvPr id="10" name="TextBox 9">
            <a:extLst>
              <a:ext uri="{FF2B5EF4-FFF2-40B4-BE49-F238E27FC236}">
                <a16:creationId xmlns:a16="http://schemas.microsoft.com/office/drawing/2014/main" id="{EF68548A-4F53-4229-9F20-B48170E48B36}"/>
              </a:ext>
            </a:extLst>
          </p:cNvPr>
          <p:cNvSpPr txBox="1"/>
          <p:nvPr/>
        </p:nvSpPr>
        <p:spPr>
          <a:xfrm>
            <a:off x="228423" y="1716658"/>
            <a:ext cx="10965878" cy="4154984"/>
          </a:xfrm>
          <a:prstGeom prst="rect">
            <a:avLst/>
          </a:prstGeom>
          <a:noFill/>
        </p:spPr>
        <p:txBody>
          <a:bodyPr wrap="square">
            <a:spAutoFit/>
          </a:bodyPr>
          <a:lstStyle/>
          <a:p>
            <a:r>
              <a:rPr lang="en-US" sz="2400" dirty="0"/>
              <a:t>The frame transmission time is 200/200 kbps or 1 </a:t>
            </a:r>
            <a:r>
              <a:rPr lang="en-US" sz="2400" dirty="0" err="1"/>
              <a:t>ms.</a:t>
            </a:r>
            <a:r>
              <a:rPr lang="en-US" sz="2400" dirty="0"/>
              <a:t> </a:t>
            </a:r>
          </a:p>
          <a:p>
            <a:pPr marL="514350" indent="-514350">
              <a:buAutoNum type="alphaLcPeriod"/>
            </a:pPr>
            <a:r>
              <a:rPr lang="en-US" sz="2400" dirty="0"/>
              <a:t>If the system creates 1000 frames per second, or 1 frame per millisecond, then G = 1. In this case S = G × e</a:t>
            </a:r>
            <a:r>
              <a:rPr lang="en-US" sz="2400" baseline="30000" dirty="0"/>
              <a:t>−2G </a:t>
            </a:r>
            <a:r>
              <a:rPr lang="en-US" sz="2400" dirty="0"/>
              <a:t>= 0.135 (13.5 percent). This means that the throughput is 1000 × 0.135 = 135 frames. Only 135 frames out of 1000 will probably survive. </a:t>
            </a:r>
          </a:p>
          <a:p>
            <a:pPr marL="514350" indent="-514350">
              <a:buAutoNum type="alphaLcPeriod"/>
            </a:pPr>
            <a:r>
              <a:rPr lang="en-US" sz="2400" dirty="0"/>
              <a:t>If the system creates 500 frames per second, or 1/2 frames per millisecond, then G = 1/2. In this case S = G × e</a:t>
            </a:r>
            <a:r>
              <a:rPr lang="en-US" sz="2400" baseline="30000" dirty="0"/>
              <a:t>−2G </a:t>
            </a:r>
            <a:r>
              <a:rPr lang="en-US" sz="2400" dirty="0"/>
              <a:t>= 0.184 (18.4 percent). This means that the throughput is 500 × 0.184 = 92 and that only 92 frames out of 500 will probably survive. Note that this is the maximum throughput case, percentagewise.</a:t>
            </a:r>
          </a:p>
          <a:p>
            <a:pPr marL="514350" indent="-514350">
              <a:buAutoNum type="alphaLcPeriod"/>
            </a:pPr>
            <a:r>
              <a:rPr lang="en-US" sz="2400" dirty="0"/>
              <a:t>If the system creates 250 frames per second, or 1/4 frames per millisecond, then G = 1/4. In this case S = G × e</a:t>
            </a:r>
            <a:r>
              <a:rPr lang="en-US" sz="2400" baseline="30000" dirty="0"/>
              <a:t>−2G </a:t>
            </a:r>
            <a:r>
              <a:rPr lang="en-US" sz="2400" dirty="0"/>
              <a:t>= 0.152 (15.2 percent). This means that the throughput is 250 × 0.152 = 38. Only 38 frames out of 250 will probably survive.</a:t>
            </a:r>
            <a:endParaRPr lang="en-US" sz="2400" b="1" dirty="0">
              <a:solidFill>
                <a:srgbClr val="C00000"/>
              </a:solidFill>
            </a:endParaRPr>
          </a:p>
        </p:txBody>
      </p:sp>
    </p:spTree>
    <p:extLst>
      <p:ext uri="{BB962C8B-B14F-4D97-AF65-F5344CB8AC3E}">
        <p14:creationId xmlns:p14="http://schemas.microsoft.com/office/powerpoint/2010/main" val="19971838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914399" y="617027"/>
            <a:ext cx="9872065" cy="1073807"/>
          </a:xfrm>
        </p:spPr>
        <p:txBody>
          <a:bodyPr>
            <a:noAutofit/>
          </a:bodyPr>
          <a:lstStyle/>
          <a:p>
            <a:pPr algn="ctr"/>
            <a:r>
              <a:rPr lang="en-US" sz="4000" b="1" dirty="0">
                <a:solidFill>
                  <a:srgbClr val="C00000"/>
                </a:solidFill>
                <a:latin typeface="Marcellus" panose="020E0602050203020307" pitchFamily="34" charset="0"/>
              </a:rPr>
              <a:t>Slotted ALOHA: Throughput Calculation</a:t>
            </a:r>
          </a:p>
        </p:txBody>
      </p:sp>
      <p:sp>
        <p:nvSpPr>
          <p:cNvPr id="10" name="TextBox 9">
            <a:extLst>
              <a:ext uri="{FF2B5EF4-FFF2-40B4-BE49-F238E27FC236}">
                <a16:creationId xmlns:a16="http://schemas.microsoft.com/office/drawing/2014/main" id="{EF68548A-4F53-4229-9F20-B48170E48B36}"/>
              </a:ext>
            </a:extLst>
          </p:cNvPr>
          <p:cNvSpPr txBox="1"/>
          <p:nvPr/>
        </p:nvSpPr>
        <p:spPr>
          <a:xfrm>
            <a:off x="558032" y="1774971"/>
            <a:ext cx="10850880" cy="3046988"/>
          </a:xfrm>
          <a:prstGeom prst="rect">
            <a:avLst/>
          </a:prstGeom>
          <a:noFill/>
        </p:spPr>
        <p:txBody>
          <a:bodyPr wrap="square">
            <a:spAutoFit/>
          </a:bodyPr>
          <a:lstStyle/>
          <a:p>
            <a:r>
              <a:rPr lang="en-US" sz="3200" dirty="0"/>
              <a:t>Q. A slotted ALOHA network transmits 200-bit frames using a shared channel with a 200-kbps bandwidth. Find the throughput if the system (all stations together) produces </a:t>
            </a:r>
          </a:p>
          <a:p>
            <a:pPr marL="514350" indent="-514350">
              <a:buAutoNum type="alphaLcPeriod"/>
            </a:pPr>
            <a:r>
              <a:rPr lang="en-US" sz="3200" dirty="0"/>
              <a:t>1000 frames per second. </a:t>
            </a:r>
          </a:p>
          <a:p>
            <a:pPr marL="514350" indent="-514350">
              <a:buAutoNum type="alphaLcPeriod"/>
            </a:pPr>
            <a:r>
              <a:rPr lang="en-US" sz="3200" dirty="0"/>
              <a:t>500 frames per second. </a:t>
            </a:r>
          </a:p>
          <a:p>
            <a:pPr marL="514350" indent="-514350">
              <a:buAutoNum type="alphaLcPeriod"/>
            </a:pPr>
            <a:r>
              <a:rPr lang="en-US" sz="3200" dirty="0"/>
              <a:t>250 frames per second.</a:t>
            </a:r>
            <a:endParaRPr lang="en-US" sz="3200" b="1" dirty="0">
              <a:solidFill>
                <a:srgbClr val="C00000"/>
              </a:solidFill>
            </a:endParaRPr>
          </a:p>
        </p:txBody>
      </p:sp>
    </p:spTree>
    <p:extLst>
      <p:ext uri="{BB962C8B-B14F-4D97-AF65-F5344CB8AC3E}">
        <p14:creationId xmlns:p14="http://schemas.microsoft.com/office/powerpoint/2010/main" val="31057979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914399" y="617027"/>
            <a:ext cx="9872065" cy="1073807"/>
          </a:xfrm>
        </p:spPr>
        <p:txBody>
          <a:bodyPr>
            <a:noAutofit/>
          </a:bodyPr>
          <a:lstStyle/>
          <a:p>
            <a:pPr algn="ctr"/>
            <a:r>
              <a:rPr lang="en-US" sz="4000" b="1" dirty="0">
                <a:solidFill>
                  <a:srgbClr val="C00000"/>
                </a:solidFill>
                <a:latin typeface="Marcellus" panose="020E0602050203020307" pitchFamily="34" charset="0"/>
              </a:rPr>
              <a:t>Slotted ALOHA: Throughput Calculation</a:t>
            </a:r>
          </a:p>
        </p:txBody>
      </p:sp>
      <p:sp>
        <p:nvSpPr>
          <p:cNvPr id="10" name="TextBox 9">
            <a:extLst>
              <a:ext uri="{FF2B5EF4-FFF2-40B4-BE49-F238E27FC236}">
                <a16:creationId xmlns:a16="http://schemas.microsoft.com/office/drawing/2014/main" id="{EF68548A-4F53-4229-9F20-B48170E48B36}"/>
              </a:ext>
            </a:extLst>
          </p:cNvPr>
          <p:cNvSpPr txBox="1"/>
          <p:nvPr/>
        </p:nvSpPr>
        <p:spPr>
          <a:xfrm>
            <a:off x="558032" y="1774971"/>
            <a:ext cx="10850880" cy="4154984"/>
          </a:xfrm>
          <a:prstGeom prst="rect">
            <a:avLst/>
          </a:prstGeom>
          <a:noFill/>
        </p:spPr>
        <p:txBody>
          <a:bodyPr wrap="square">
            <a:spAutoFit/>
          </a:bodyPr>
          <a:lstStyle/>
          <a:p>
            <a:r>
              <a:rPr lang="en-US" sz="2400" dirty="0"/>
              <a:t>This situation is similar to the previous exercise except that the network is using slotted ALOHA instead of pure ALOHA. The frame transmission time is 200/200 kbps or 1 </a:t>
            </a:r>
            <a:r>
              <a:rPr lang="en-US" sz="2400" dirty="0" err="1"/>
              <a:t>ms.</a:t>
            </a:r>
            <a:r>
              <a:rPr lang="en-US" sz="2400" dirty="0"/>
              <a:t> </a:t>
            </a:r>
          </a:p>
          <a:p>
            <a:pPr marL="457200" indent="-457200">
              <a:buAutoNum type="alphaLcPeriod"/>
            </a:pPr>
            <a:r>
              <a:rPr lang="en-US" sz="2400" dirty="0"/>
              <a:t>In this case G is 1. So, S = G × e</a:t>
            </a:r>
            <a:r>
              <a:rPr lang="en-US" sz="2400" baseline="30000" dirty="0"/>
              <a:t>−G</a:t>
            </a:r>
            <a:r>
              <a:rPr lang="en-US" sz="2400" dirty="0"/>
              <a:t> = 0.368 (36.8 percent). This means that the throughput is 1000 × 0.0368 = 368 frames. Only 368 out of 1000 frames will probably survive. Note that this is the maximum throughput case, percentagewise. </a:t>
            </a:r>
          </a:p>
          <a:p>
            <a:pPr marL="457200" indent="-457200">
              <a:buAutoNum type="alphaLcPeriod"/>
            </a:pPr>
            <a:r>
              <a:rPr lang="en-US" sz="2400" dirty="0"/>
              <a:t>Here G is 1/2. In this case S = G × e</a:t>
            </a:r>
            <a:r>
              <a:rPr lang="en-US" sz="2400" baseline="30000" dirty="0"/>
              <a:t>−G</a:t>
            </a:r>
            <a:r>
              <a:rPr lang="en-US" sz="2400" dirty="0"/>
              <a:t> = 0.303 (30.3 percent). This means that the throughput is 500 × 0.0303 = 151. Only 151 frames out of 500 will probably survive. </a:t>
            </a:r>
          </a:p>
          <a:p>
            <a:pPr marL="457200" indent="-457200">
              <a:buAutoNum type="alphaLcPeriod"/>
            </a:pPr>
            <a:r>
              <a:rPr lang="en-US" sz="2400" dirty="0"/>
              <a:t>Now G is 1/4. In this case S = G × e</a:t>
            </a:r>
            <a:r>
              <a:rPr lang="en-US" sz="2400" baseline="30000" dirty="0"/>
              <a:t>−G</a:t>
            </a:r>
            <a:r>
              <a:rPr lang="en-US" sz="2400" dirty="0"/>
              <a:t> = 0.195 (19.5 percent). This means that the throughput is 250 × 0.195 = 49. Only 49 frames out of 250 will probably survive.</a:t>
            </a:r>
            <a:endParaRPr lang="en-US" sz="2400" b="1" dirty="0">
              <a:solidFill>
                <a:srgbClr val="C00000"/>
              </a:solidFill>
            </a:endParaRPr>
          </a:p>
        </p:txBody>
      </p:sp>
    </p:spTree>
    <p:extLst>
      <p:ext uri="{BB962C8B-B14F-4D97-AF65-F5344CB8AC3E}">
        <p14:creationId xmlns:p14="http://schemas.microsoft.com/office/powerpoint/2010/main" val="40782686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CSMA</a:t>
            </a:r>
          </a:p>
        </p:txBody>
      </p:sp>
      <p:sp>
        <p:nvSpPr>
          <p:cNvPr id="10" name="TextBox 9">
            <a:extLst>
              <a:ext uri="{FF2B5EF4-FFF2-40B4-BE49-F238E27FC236}">
                <a16:creationId xmlns:a16="http://schemas.microsoft.com/office/drawing/2014/main" id="{EF68548A-4F53-4229-9F20-B48170E48B36}"/>
              </a:ext>
            </a:extLst>
          </p:cNvPr>
          <p:cNvSpPr txBox="1"/>
          <p:nvPr/>
        </p:nvSpPr>
        <p:spPr>
          <a:xfrm>
            <a:off x="343421" y="1565615"/>
            <a:ext cx="10850880" cy="4031873"/>
          </a:xfrm>
          <a:prstGeom prst="rect">
            <a:avLst/>
          </a:prstGeom>
          <a:noFill/>
        </p:spPr>
        <p:txBody>
          <a:bodyPr wrap="square">
            <a:spAutoFit/>
          </a:bodyPr>
          <a:lstStyle/>
          <a:p>
            <a:pPr marL="457200" indent="-457200">
              <a:buFont typeface="Arial" panose="020B0604020202020204" pitchFamily="34" charset="0"/>
              <a:buChar char="•"/>
            </a:pPr>
            <a:r>
              <a:rPr lang="en-US" sz="3200" b="1" dirty="0">
                <a:solidFill>
                  <a:srgbClr val="C00000"/>
                </a:solidFill>
              </a:rPr>
              <a:t>C</a:t>
            </a:r>
            <a:r>
              <a:rPr lang="en-US" sz="3200" dirty="0"/>
              <a:t>arrier </a:t>
            </a:r>
            <a:r>
              <a:rPr lang="en-US" sz="3200" b="1" dirty="0">
                <a:solidFill>
                  <a:srgbClr val="C00000"/>
                </a:solidFill>
              </a:rPr>
              <a:t>S</a:t>
            </a:r>
            <a:r>
              <a:rPr lang="en-US" sz="3200" dirty="0"/>
              <a:t>ense </a:t>
            </a:r>
            <a:r>
              <a:rPr lang="en-US" sz="3200" b="1" dirty="0">
                <a:solidFill>
                  <a:srgbClr val="C00000"/>
                </a:solidFill>
              </a:rPr>
              <a:t>M</a:t>
            </a:r>
            <a:r>
              <a:rPr lang="en-US" sz="3200" dirty="0"/>
              <a:t>ultiple </a:t>
            </a:r>
            <a:r>
              <a:rPr lang="en-US" sz="3200" b="1" dirty="0">
                <a:solidFill>
                  <a:srgbClr val="C00000"/>
                </a:solidFill>
              </a:rPr>
              <a:t>A</a:t>
            </a:r>
            <a:r>
              <a:rPr lang="en-US" sz="3200" dirty="0"/>
              <a:t>ccess</a:t>
            </a:r>
          </a:p>
          <a:p>
            <a:pPr algn="ctr"/>
            <a:r>
              <a:rPr lang="en-US" sz="3200" dirty="0"/>
              <a:t>"Listen before talk“</a:t>
            </a:r>
          </a:p>
          <a:p>
            <a:pPr algn="ctr"/>
            <a:endParaRPr lang="en-US" sz="3200" dirty="0"/>
          </a:p>
          <a:p>
            <a:pPr marL="457200" indent="-457200">
              <a:buFont typeface="Arial" panose="020B0604020202020204" pitchFamily="34" charset="0"/>
              <a:buChar char="•"/>
            </a:pPr>
            <a:r>
              <a:rPr lang="en-US" sz="3200" dirty="0"/>
              <a:t>Reduce the possibility of collision, but </a:t>
            </a:r>
            <a:r>
              <a:rPr lang="en-US" sz="3200" i="1" dirty="0"/>
              <a:t>cannot completely  eliminate</a:t>
            </a:r>
            <a:r>
              <a:rPr lang="en-US" sz="3200" dirty="0"/>
              <a:t> it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Carrier sense multiple access (CSMA) requires that each station first check the state of the medium before sending.</a:t>
            </a:r>
          </a:p>
        </p:txBody>
      </p:sp>
    </p:spTree>
    <p:extLst>
      <p:ext uri="{BB962C8B-B14F-4D97-AF65-F5344CB8AC3E}">
        <p14:creationId xmlns:p14="http://schemas.microsoft.com/office/powerpoint/2010/main" val="6876706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CSMA</a:t>
            </a:r>
          </a:p>
        </p:txBody>
      </p:sp>
      <p:sp>
        <p:nvSpPr>
          <p:cNvPr id="10" name="TextBox 9">
            <a:extLst>
              <a:ext uri="{FF2B5EF4-FFF2-40B4-BE49-F238E27FC236}">
                <a16:creationId xmlns:a16="http://schemas.microsoft.com/office/drawing/2014/main" id="{EF68548A-4F53-4229-9F20-B48170E48B36}"/>
              </a:ext>
            </a:extLst>
          </p:cNvPr>
          <p:cNvSpPr txBox="1"/>
          <p:nvPr/>
        </p:nvSpPr>
        <p:spPr>
          <a:xfrm>
            <a:off x="343421" y="1565615"/>
            <a:ext cx="10850880" cy="2062103"/>
          </a:xfrm>
          <a:prstGeom prst="rect">
            <a:avLst/>
          </a:prstGeom>
          <a:noFill/>
        </p:spPr>
        <p:txBody>
          <a:bodyPr wrap="square">
            <a:spAutoFit/>
          </a:bodyPr>
          <a:lstStyle/>
          <a:p>
            <a:pPr marL="457200" indent="-457200">
              <a:buFont typeface="Arial" panose="020B0604020202020204" pitchFamily="34" charset="0"/>
              <a:buChar char="•"/>
            </a:pPr>
            <a:r>
              <a:rPr lang="en-US" sz="3200" dirty="0"/>
              <a:t>The possibility of collision still exists because of propagation delay when a station sends a frame, it still takes time (although very short) for the first bit to reach every station and sense it.</a:t>
            </a:r>
          </a:p>
        </p:txBody>
      </p:sp>
    </p:spTree>
    <p:extLst>
      <p:ext uri="{BB962C8B-B14F-4D97-AF65-F5344CB8AC3E}">
        <p14:creationId xmlns:p14="http://schemas.microsoft.com/office/powerpoint/2010/main" val="24576251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324100" y="267177"/>
            <a:ext cx="7543800" cy="1073807"/>
          </a:xfrm>
        </p:spPr>
        <p:txBody>
          <a:bodyPr>
            <a:noAutofit/>
          </a:bodyPr>
          <a:lstStyle/>
          <a:p>
            <a:pPr algn="ctr"/>
            <a:r>
              <a:rPr lang="en-US" sz="4000" b="1" dirty="0">
                <a:solidFill>
                  <a:srgbClr val="C00000"/>
                </a:solidFill>
                <a:latin typeface="Posterama" panose="020B0504020200020000" pitchFamily="34" charset="0"/>
                <a:cs typeface="Posterama" panose="020B0504020200020000" pitchFamily="34" charset="0"/>
              </a:rPr>
              <a:t>Collision in CSMA</a:t>
            </a:r>
          </a:p>
        </p:txBody>
      </p:sp>
      <p:pic>
        <p:nvPicPr>
          <p:cNvPr id="3" name="Picture 2">
            <a:extLst>
              <a:ext uri="{FF2B5EF4-FFF2-40B4-BE49-F238E27FC236}">
                <a16:creationId xmlns:a16="http://schemas.microsoft.com/office/drawing/2014/main" id="{A108677D-E682-481E-88E8-7B5CDA9FEA4D}"/>
              </a:ext>
            </a:extLst>
          </p:cNvPr>
          <p:cNvPicPr>
            <a:picLocks noChangeAspect="1"/>
          </p:cNvPicPr>
          <p:nvPr/>
        </p:nvPicPr>
        <p:blipFill>
          <a:blip r:embed="rId6"/>
          <a:stretch>
            <a:fillRect/>
          </a:stretch>
        </p:blipFill>
        <p:spPr>
          <a:xfrm>
            <a:off x="1533283" y="1267747"/>
            <a:ext cx="7882811" cy="5084505"/>
          </a:xfrm>
          <a:prstGeom prst="rect">
            <a:avLst/>
          </a:prstGeom>
        </p:spPr>
      </p:pic>
      <p:sp>
        <p:nvSpPr>
          <p:cNvPr id="2" name="TextBox 1">
            <a:extLst>
              <a:ext uri="{FF2B5EF4-FFF2-40B4-BE49-F238E27FC236}">
                <a16:creationId xmlns:a16="http://schemas.microsoft.com/office/drawing/2014/main" id="{9B78F835-8562-EA45-27E0-D6DC4BC8B603}"/>
              </a:ext>
            </a:extLst>
          </p:cNvPr>
          <p:cNvSpPr txBox="1"/>
          <p:nvPr/>
        </p:nvSpPr>
        <p:spPr>
          <a:xfrm>
            <a:off x="1452991" y="3165993"/>
            <a:ext cx="478466" cy="369332"/>
          </a:xfrm>
          <a:prstGeom prst="rect">
            <a:avLst/>
          </a:prstGeom>
          <a:solidFill>
            <a:schemeClr val="bg1"/>
          </a:solidFill>
        </p:spPr>
        <p:txBody>
          <a:bodyPr wrap="square" rtlCol="0">
            <a:spAutoFit/>
          </a:bodyPr>
          <a:lstStyle/>
          <a:p>
            <a:r>
              <a:rPr lang="en-IN" dirty="0"/>
              <a:t>B’s</a:t>
            </a:r>
          </a:p>
        </p:txBody>
      </p:sp>
      <p:sp>
        <p:nvSpPr>
          <p:cNvPr id="5" name="TextBox 4">
            <a:extLst>
              <a:ext uri="{FF2B5EF4-FFF2-40B4-BE49-F238E27FC236}">
                <a16:creationId xmlns:a16="http://schemas.microsoft.com/office/drawing/2014/main" id="{B1B539B8-CFD3-7F56-B7C0-D08F9ADC7EEF}"/>
              </a:ext>
            </a:extLst>
          </p:cNvPr>
          <p:cNvSpPr txBox="1"/>
          <p:nvPr/>
        </p:nvSpPr>
        <p:spPr>
          <a:xfrm>
            <a:off x="4125307" y="5774514"/>
            <a:ext cx="478466" cy="369332"/>
          </a:xfrm>
          <a:prstGeom prst="rect">
            <a:avLst/>
          </a:prstGeom>
          <a:solidFill>
            <a:schemeClr val="bg1"/>
          </a:solidFill>
        </p:spPr>
        <p:txBody>
          <a:bodyPr wrap="square" rtlCol="0">
            <a:spAutoFit/>
          </a:bodyPr>
          <a:lstStyle/>
          <a:p>
            <a:r>
              <a:rPr lang="en-IN" dirty="0"/>
              <a:t>C’s</a:t>
            </a:r>
          </a:p>
        </p:txBody>
      </p:sp>
    </p:spTree>
    <p:extLst>
      <p:ext uri="{BB962C8B-B14F-4D97-AF65-F5344CB8AC3E}">
        <p14:creationId xmlns:p14="http://schemas.microsoft.com/office/powerpoint/2010/main" val="24798172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324100" y="267177"/>
            <a:ext cx="7543800" cy="1073807"/>
          </a:xfrm>
        </p:spPr>
        <p:txBody>
          <a:bodyPr>
            <a:noAutofit/>
          </a:bodyPr>
          <a:lstStyle/>
          <a:p>
            <a:pPr algn="ctr"/>
            <a:r>
              <a:rPr lang="en-US" sz="4000" b="1" dirty="0">
                <a:solidFill>
                  <a:srgbClr val="C00000"/>
                </a:solidFill>
                <a:latin typeface="Marcellus" panose="020E0602050203020307" pitchFamily="34" charset="0"/>
              </a:rPr>
              <a:t>Collision in CSMA</a:t>
            </a:r>
          </a:p>
        </p:txBody>
      </p:sp>
      <p:grpSp>
        <p:nvGrpSpPr>
          <p:cNvPr id="17" name="Group 16">
            <a:extLst>
              <a:ext uri="{FF2B5EF4-FFF2-40B4-BE49-F238E27FC236}">
                <a16:creationId xmlns:a16="http://schemas.microsoft.com/office/drawing/2014/main" id="{2BCC19B1-DF06-4A90-A62D-0889AE0154C9}"/>
              </a:ext>
            </a:extLst>
          </p:cNvPr>
          <p:cNvGrpSpPr/>
          <p:nvPr/>
        </p:nvGrpSpPr>
        <p:grpSpPr>
          <a:xfrm>
            <a:off x="609600" y="1435384"/>
            <a:ext cx="9258300" cy="1073807"/>
            <a:chOff x="609600" y="1435384"/>
            <a:chExt cx="5669280" cy="1246856"/>
          </a:xfrm>
        </p:grpSpPr>
        <p:sp>
          <p:nvSpPr>
            <p:cNvPr id="11" name="Rectangle 10">
              <a:extLst>
                <a:ext uri="{FF2B5EF4-FFF2-40B4-BE49-F238E27FC236}">
                  <a16:creationId xmlns:a16="http://schemas.microsoft.com/office/drawing/2014/main" id="{EAB35DB6-F27A-4BE3-928F-CB173023FFC9}"/>
                </a:ext>
              </a:extLst>
            </p:cNvPr>
            <p:cNvSpPr/>
            <p:nvPr/>
          </p:nvSpPr>
          <p:spPr>
            <a:xfrm>
              <a:off x="609600" y="1435384"/>
              <a:ext cx="5669280" cy="124685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874C88F-A82C-4B03-9935-5822E8132E42}"/>
                </a:ext>
              </a:extLst>
            </p:cNvPr>
            <p:cNvSpPr txBox="1"/>
            <p:nvPr/>
          </p:nvSpPr>
          <p:spPr>
            <a:xfrm>
              <a:off x="822960" y="1578276"/>
              <a:ext cx="5333999" cy="607539"/>
            </a:xfrm>
            <a:prstGeom prst="rect">
              <a:avLst/>
            </a:prstGeom>
            <a:noFill/>
          </p:spPr>
          <p:txBody>
            <a:bodyPr wrap="square">
              <a:spAutoFit/>
            </a:bodyPr>
            <a:lstStyle/>
            <a:p>
              <a:r>
                <a:rPr lang="en-US" sz="2800" b="1" i="1" dirty="0">
                  <a:solidFill>
                    <a:srgbClr val="C00000"/>
                  </a:solidFill>
                </a:rPr>
                <a:t>The vulnerable time for CSMA is the propagation time </a:t>
              </a:r>
              <a:r>
                <a:rPr lang="en-US" sz="2800" b="1" i="1" dirty="0" err="1">
                  <a:solidFill>
                    <a:srgbClr val="C00000"/>
                  </a:solidFill>
                </a:rPr>
                <a:t>Tp</a:t>
              </a:r>
              <a:endParaRPr lang="en-US" sz="2800" b="1" i="1" dirty="0">
                <a:solidFill>
                  <a:srgbClr val="C00000"/>
                </a:solidFill>
              </a:endParaRPr>
            </a:p>
          </p:txBody>
        </p:sp>
      </p:grpSp>
      <p:pic>
        <p:nvPicPr>
          <p:cNvPr id="15" name="Picture 14">
            <a:extLst>
              <a:ext uri="{FF2B5EF4-FFF2-40B4-BE49-F238E27FC236}">
                <a16:creationId xmlns:a16="http://schemas.microsoft.com/office/drawing/2014/main" id="{E83AD34C-DE33-4A50-BEA5-47365D5D946A}"/>
              </a:ext>
            </a:extLst>
          </p:cNvPr>
          <p:cNvPicPr>
            <a:picLocks noChangeAspect="1"/>
          </p:cNvPicPr>
          <p:nvPr/>
        </p:nvPicPr>
        <p:blipFill>
          <a:blip r:embed="rId6"/>
          <a:stretch>
            <a:fillRect/>
          </a:stretch>
        </p:blipFill>
        <p:spPr>
          <a:xfrm>
            <a:off x="295772" y="3243065"/>
            <a:ext cx="10737987" cy="3298222"/>
          </a:xfrm>
          <a:prstGeom prst="rect">
            <a:avLst/>
          </a:prstGeom>
        </p:spPr>
      </p:pic>
    </p:spTree>
    <p:extLst>
      <p:ext uri="{BB962C8B-B14F-4D97-AF65-F5344CB8AC3E}">
        <p14:creationId xmlns:p14="http://schemas.microsoft.com/office/powerpoint/2010/main" val="1700194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Example 1</a:t>
            </a:r>
            <a:endParaRPr lang="en-US" sz="36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i="1" dirty="0">
                <a:latin typeface="Times New Roman" panose="02020603050405020304" pitchFamily="18" charset="0"/>
              </a:rPr>
              <a:t>Let us assume that k = 2 and n = 3. Table 10.1 shows the list of datawords and codewords. Later, we will see how to derive a codeword from a dataword. </a:t>
            </a:r>
          </a:p>
          <a:p>
            <a:pPr algn="just"/>
            <a:endParaRPr lang="en-US" altLang="en-US" sz="3200" i="1" dirty="0">
              <a:latin typeface="Times New Roman" panose="02020603050405020304" pitchFamily="18" charset="0"/>
            </a:endParaRPr>
          </a:p>
          <a:p>
            <a:pPr algn="just"/>
            <a:r>
              <a:rPr lang="en-US" altLang="en-US" sz="3200" i="1" dirty="0">
                <a:latin typeface="Times New Roman" panose="02020603050405020304" pitchFamily="18" charset="0"/>
              </a:rPr>
              <a:t>Assume the sender encodes the dataword 01 as 011 and</a:t>
            </a:r>
          </a:p>
          <a:p>
            <a:pPr marL="0" indent="0" algn="just">
              <a:buNone/>
            </a:pPr>
            <a:r>
              <a:rPr lang="en-US" altLang="en-US" sz="3200" i="1" dirty="0">
                <a:latin typeface="Times New Roman" panose="02020603050405020304" pitchFamily="18" charset="0"/>
              </a:rPr>
              <a:t>sends it to the receiver. Consider the following cases:</a:t>
            </a:r>
          </a:p>
          <a:p>
            <a:pPr algn="just"/>
            <a:endParaRPr lang="en-US" altLang="en-US" sz="3200" i="1" dirty="0">
              <a:latin typeface="Times New Roman" panose="02020603050405020304" pitchFamily="18" charset="0"/>
            </a:endParaRPr>
          </a:p>
          <a:p>
            <a:pPr marL="0" indent="0" algn="just">
              <a:buNone/>
            </a:pPr>
            <a:r>
              <a:rPr lang="en-US" altLang="en-US" sz="3200" i="1" dirty="0">
                <a:solidFill>
                  <a:schemeClr val="hlink"/>
                </a:solidFill>
                <a:latin typeface="Times New Roman" panose="02020603050405020304" pitchFamily="18" charset="0"/>
              </a:rPr>
              <a:t>1.</a:t>
            </a:r>
            <a:r>
              <a:rPr lang="en-US" altLang="en-US" sz="3200" i="1" dirty="0">
                <a:latin typeface="Times New Roman" panose="02020603050405020304" pitchFamily="18" charset="0"/>
              </a:rPr>
              <a:t> The receiver receives 011. It is a </a:t>
            </a:r>
            <a:r>
              <a:rPr lang="en-US" altLang="en-US" sz="3200" b="1" i="1" dirty="0">
                <a:latin typeface="Times New Roman" panose="02020603050405020304" pitchFamily="18" charset="0"/>
              </a:rPr>
              <a:t>valid codeword</a:t>
            </a:r>
            <a:r>
              <a:rPr lang="en-US" altLang="en-US" sz="3200" i="1" dirty="0">
                <a:latin typeface="Times New Roman" panose="02020603050405020304" pitchFamily="18" charset="0"/>
              </a:rPr>
              <a:t>. The   </a:t>
            </a:r>
            <a:br>
              <a:rPr lang="en-US" altLang="en-US" sz="3200" i="1" dirty="0">
                <a:latin typeface="Times New Roman" panose="02020603050405020304" pitchFamily="18" charset="0"/>
              </a:rPr>
            </a:br>
            <a:r>
              <a:rPr lang="en-US" altLang="en-US" sz="3200" i="1" dirty="0">
                <a:latin typeface="Times New Roman" panose="02020603050405020304" pitchFamily="18" charset="0"/>
              </a:rPr>
              <a:t>receiver extracts the dataword 01 from it.</a:t>
            </a:r>
          </a:p>
        </p:txBody>
      </p:sp>
    </p:spTree>
    <p:extLst>
      <p:ext uri="{BB962C8B-B14F-4D97-AF65-F5344CB8AC3E}">
        <p14:creationId xmlns:p14="http://schemas.microsoft.com/office/powerpoint/2010/main" val="8411745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324100" y="267177"/>
            <a:ext cx="7543800" cy="1073807"/>
          </a:xfrm>
        </p:spPr>
        <p:txBody>
          <a:bodyPr>
            <a:noAutofit/>
          </a:bodyPr>
          <a:lstStyle/>
          <a:p>
            <a:pPr algn="ctr"/>
            <a:r>
              <a:rPr lang="en-US" sz="4000" b="1" dirty="0">
                <a:solidFill>
                  <a:srgbClr val="C00000"/>
                </a:solidFill>
                <a:latin typeface="Marcellus" panose="020E0602050203020307" pitchFamily="34" charset="0"/>
              </a:rPr>
              <a:t>Persistence Methods</a:t>
            </a:r>
          </a:p>
        </p:txBody>
      </p:sp>
      <p:grpSp>
        <p:nvGrpSpPr>
          <p:cNvPr id="17" name="Group 16">
            <a:extLst>
              <a:ext uri="{FF2B5EF4-FFF2-40B4-BE49-F238E27FC236}">
                <a16:creationId xmlns:a16="http://schemas.microsoft.com/office/drawing/2014/main" id="{2BCC19B1-DF06-4A90-A62D-0889AE0154C9}"/>
              </a:ext>
            </a:extLst>
          </p:cNvPr>
          <p:cNvGrpSpPr/>
          <p:nvPr/>
        </p:nvGrpSpPr>
        <p:grpSpPr>
          <a:xfrm>
            <a:off x="7327179" y="1340984"/>
            <a:ext cx="3617120" cy="1604533"/>
            <a:chOff x="609600" y="1435384"/>
            <a:chExt cx="5669280" cy="1246856"/>
          </a:xfrm>
        </p:grpSpPr>
        <p:sp>
          <p:nvSpPr>
            <p:cNvPr id="11" name="Rectangle 10">
              <a:extLst>
                <a:ext uri="{FF2B5EF4-FFF2-40B4-BE49-F238E27FC236}">
                  <a16:creationId xmlns:a16="http://schemas.microsoft.com/office/drawing/2014/main" id="{EAB35DB6-F27A-4BE3-928F-CB173023FFC9}"/>
                </a:ext>
              </a:extLst>
            </p:cNvPr>
            <p:cNvSpPr/>
            <p:nvPr/>
          </p:nvSpPr>
          <p:spPr>
            <a:xfrm>
              <a:off x="609600" y="1435384"/>
              <a:ext cx="5669280" cy="1246856"/>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874C88F-A82C-4B03-9935-5822E8132E42}"/>
                </a:ext>
              </a:extLst>
            </p:cNvPr>
            <p:cNvSpPr txBox="1"/>
            <p:nvPr/>
          </p:nvSpPr>
          <p:spPr>
            <a:xfrm>
              <a:off x="822960" y="1578276"/>
              <a:ext cx="5207125" cy="607539"/>
            </a:xfrm>
            <a:prstGeom prst="rect">
              <a:avLst/>
            </a:prstGeom>
            <a:noFill/>
          </p:spPr>
          <p:txBody>
            <a:bodyPr wrap="square">
              <a:spAutoFit/>
            </a:bodyPr>
            <a:lstStyle/>
            <a:p>
              <a:r>
                <a:rPr lang="en-US" sz="2800" b="1" i="1" dirty="0">
                  <a:solidFill>
                    <a:srgbClr val="C00000"/>
                  </a:solidFill>
                </a:rPr>
                <a:t>What a station does when channel is idle or busy</a:t>
              </a:r>
            </a:p>
          </p:txBody>
        </p:sp>
      </p:grpSp>
      <p:pic>
        <p:nvPicPr>
          <p:cNvPr id="3" name="Picture 2">
            <a:extLst>
              <a:ext uri="{FF2B5EF4-FFF2-40B4-BE49-F238E27FC236}">
                <a16:creationId xmlns:a16="http://schemas.microsoft.com/office/drawing/2014/main" id="{0286F947-1133-4D73-BC87-8EF4ED89183A}"/>
              </a:ext>
            </a:extLst>
          </p:cNvPr>
          <p:cNvPicPr>
            <a:picLocks noChangeAspect="1"/>
          </p:cNvPicPr>
          <p:nvPr/>
        </p:nvPicPr>
        <p:blipFill>
          <a:blip r:embed="rId6"/>
          <a:stretch>
            <a:fillRect/>
          </a:stretch>
        </p:blipFill>
        <p:spPr>
          <a:xfrm>
            <a:off x="436990" y="1271150"/>
            <a:ext cx="7693819" cy="4816257"/>
          </a:xfrm>
          <a:prstGeom prst="rect">
            <a:avLst/>
          </a:prstGeom>
        </p:spPr>
      </p:pic>
    </p:spTree>
    <p:extLst>
      <p:ext uri="{BB962C8B-B14F-4D97-AF65-F5344CB8AC3E}">
        <p14:creationId xmlns:p14="http://schemas.microsoft.com/office/powerpoint/2010/main" val="28319149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324100" y="267177"/>
            <a:ext cx="7543800" cy="1073807"/>
          </a:xfrm>
        </p:spPr>
        <p:txBody>
          <a:bodyPr>
            <a:noAutofit/>
          </a:bodyPr>
          <a:lstStyle/>
          <a:p>
            <a:pPr algn="ctr"/>
            <a:r>
              <a:rPr lang="en-US" sz="4000" b="1" dirty="0">
                <a:solidFill>
                  <a:srgbClr val="C00000"/>
                </a:solidFill>
                <a:latin typeface="Marcellus" panose="020E0602050203020307" pitchFamily="34" charset="0"/>
              </a:rPr>
              <a:t>Persistence Methods</a:t>
            </a:r>
          </a:p>
        </p:txBody>
      </p:sp>
      <p:pic>
        <p:nvPicPr>
          <p:cNvPr id="5" name="Picture 4">
            <a:extLst>
              <a:ext uri="{FF2B5EF4-FFF2-40B4-BE49-F238E27FC236}">
                <a16:creationId xmlns:a16="http://schemas.microsoft.com/office/drawing/2014/main" id="{DDECFBFF-21B1-4CFC-BE08-9F50B6791968}"/>
              </a:ext>
            </a:extLst>
          </p:cNvPr>
          <p:cNvPicPr>
            <a:picLocks noChangeAspect="1"/>
          </p:cNvPicPr>
          <p:nvPr/>
        </p:nvPicPr>
        <p:blipFill>
          <a:blip r:embed="rId6"/>
          <a:stretch>
            <a:fillRect/>
          </a:stretch>
        </p:blipFill>
        <p:spPr>
          <a:xfrm>
            <a:off x="2271597" y="1340984"/>
            <a:ext cx="7485588" cy="5230960"/>
          </a:xfrm>
          <a:prstGeom prst="rect">
            <a:avLst/>
          </a:prstGeom>
        </p:spPr>
      </p:pic>
    </p:spTree>
    <p:extLst>
      <p:ext uri="{BB962C8B-B14F-4D97-AF65-F5344CB8AC3E}">
        <p14:creationId xmlns:p14="http://schemas.microsoft.com/office/powerpoint/2010/main" val="40577376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CSMA/CD</a:t>
            </a:r>
          </a:p>
        </p:txBody>
      </p:sp>
      <p:sp>
        <p:nvSpPr>
          <p:cNvPr id="10" name="TextBox 9">
            <a:extLst>
              <a:ext uri="{FF2B5EF4-FFF2-40B4-BE49-F238E27FC236}">
                <a16:creationId xmlns:a16="http://schemas.microsoft.com/office/drawing/2014/main" id="{EF68548A-4F53-4229-9F20-B48170E48B36}"/>
              </a:ext>
            </a:extLst>
          </p:cNvPr>
          <p:cNvSpPr txBox="1"/>
          <p:nvPr/>
        </p:nvSpPr>
        <p:spPr>
          <a:xfrm>
            <a:off x="343421" y="1565615"/>
            <a:ext cx="10850880" cy="1569660"/>
          </a:xfrm>
          <a:prstGeom prst="rect">
            <a:avLst/>
          </a:prstGeom>
          <a:noFill/>
        </p:spPr>
        <p:txBody>
          <a:bodyPr wrap="square">
            <a:spAutoFit/>
          </a:bodyPr>
          <a:lstStyle/>
          <a:p>
            <a:pPr marL="457200" indent="-457200">
              <a:buFont typeface="Arial" panose="020B0604020202020204" pitchFamily="34" charset="0"/>
              <a:buChar char="•"/>
            </a:pPr>
            <a:r>
              <a:rPr lang="en-US" sz="3200" b="1" dirty="0">
                <a:solidFill>
                  <a:srgbClr val="C00000"/>
                </a:solidFill>
              </a:rPr>
              <a:t>C</a:t>
            </a:r>
            <a:r>
              <a:rPr lang="en-US" sz="3200" dirty="0"/>
              <a:t>arrier </a:t>
            </a:r>
            <a:r>
              <a:rPr lang="en-US" sz="3200" b="1" dirty="0">
                <a:solidFill>
                  <a:srgbClr val="C00000"/>
                </a:solidFill>
              </a:rPr>
              <a:t>S</a:t>
            </a:r>
            <a:r>
              <a:rPr lang="en-US" sz="3200" dirty="0"/>
              <a:t>ense </a:t>
            </a:r>
            <a:r>
              <a:rPr lang="en-US" sz="3200" b="1" dirty="0">
                <a:solidFill>
                  <a:srgbClr val="C00000"/>
                </a:solidFill>
              </a:rPr>
              <a:t>M</a:t>
            </a:r>
            <a:r>
              <a:rPr lang="en-US" sz="3200" dirty="0"/>
              <a:t>ultiple </a:t>
            </a:r>
            <a:r>
              <a:rPr lang="en-US" sz="3200" b="1" dirty="0">
                <a:solidFill>
                  <a:srgbClr val="C00000"/>
                </a:solidFill>
              </a:rPr>
              <a:t>A</a:t>
            </a:r>
            <a:r>
              <a:rPr lang="en-US" sz="3200" dirty="0"/>
              <a:t>ccess with </a:t>
            </a:r>
            <a:r>
              <a:rPr lang="en-US" sz="3200" b="1" dirty="0">
                <a:solidFill>
                  <a:srgbClr val="C00000"/>
                </a:solidFill>
              </a:rPr>
              <a:t>C</a:t>
            </a:r>
            <a:r>
              <a:rPr lang="en-US" sz="3200" dirty="0"/>
              <a:t>ollision </a:t>
            </a:r>
            <a:r>
              <a:rPr lang="en-US" sz="3200" b="1" dirty="0">
                <a:solidFill>
                  <a:srgbClr val="C00000"/>
                </a:solidFill>
              </a:rPr>
              <a:t>D</a:t>
            </a:r>
            <a:r>
              <a:rPr lang="en-US" sz="3200" dirty="0"/>
              <a:t>etection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Station monitors channel while sending a frame.</a:t>
            </a:r>
          </a:p>
        </p:txBody>
      </p:sp>
      <p:pic>
        <p:nvPicPr>
          <p:cNvPr id="3" name="Picture 2">
            <a:extLst>
              <a:ext uri="{FF2B5EF4-FFF2-40B4-BE49-F238E27FC236}">
                <a16:creationId xmlns:a16="http://schemas.microsoft.com/office/drawing/2014/main" id="{58F64729-F728-4770-8B50-95CC924FBB17}"/>
              </a:ext>
            </a:extLst>
          </p:cNvPr>
          <p:cNvPicPr>
            <a:picLocks noChangeAspect="1"/>
          </p:cNvPicPr>
          <p:nvPr/>
        </p:nvPicPr>
        <p:blipFill>
          <a:blip r:embed="rId6"/>
          <a:stretch>
            <a:fillRect/>
          </a:stretch>
        </p:blipFill>
        <p:spPr>
          <a:xfrm>
            <a:off x="1233377" y="3352800"/>
            <a:ext cx="8992379" cy="2950720"/>
          </a:xfrm>
          <a:prstGeom prst="rect">
            <a:avLst/>
          </a:prstGeom>
        </p:spPr>
      </p:pic>
    </p:spTree>
    <p:extLst>
      <p:ext uri="{BB962C8B-B14F-4D97-AF65-F5344CB8AC3E}">
        <p14:creationId xmlns:p14="http://schemas.microsoft.com/office/powerpoint/2010/main" val="10168704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CSMA/CD</a:t>
            </a:r>
          </a:p>
        </p:txBody>
      </p:sp>
      <p:sp>
        <p:nvSpPr>
          <p:cNvPr id="10" name="TextBox 9">
            <a:extLst>
              <a:ext uri="{FF2B5EF4-FFF2-40B4-BE49-F238E27FC236}">
                <a16:creationId xmlns:a16="http://schemas.microsoft.com/office/drawing/2014/main" id="{EF68548A-4F53-4229-9F20-B48170E48B36}"/>
              </a:ext>
            </a:extLst>
          </p:cNvPr>
          <p:cNvSpPr txBox="1"/>
          <p:nvPr/>
        </p:nvSpPr>
        <p:spPr>
          <a:xfrm>
            <a:off x="343421" y="1565615"/>
            <a:ext cx="10850880" cy="3539430"/>
          </a:xfrm>
          <a:prstGeom prst="rect">
            <a:avLst/>
          </a:prstGeom>
          <a:noFill/>
        </p:spPr>
        <p:txBody>
          <a:bodyPr wrap="square">
            <a:spAutoFit/>
          </a:bodyPr>
          <a:lstStyle/>
          <a:p>
            <a:pPr marL="457200" indent="-457200">
              <a:buFont typeface="Arial" panose="020B0604020202020204" pitchFamily="34" charset="0"/>
              <a:buChar char="•"/>
            </a:pPr>
            <a:r>
              <a:rPr lang="en-US" sz="3200" dirty="0"/>
              <a:t>(CSMA/CD) augments the algorithm to handle the collision.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 station monitors the medium after it sends a frame to see if the transmission was successful.</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CSMA/CD to work, we need a restriction on the frame size.</a:t>
            </a:r>
          </a:p>
        </p:txBody>
      </p:sp>
    </p:spTree>
    <p:extLst>
      <p:ext uri="{BB962C8B-B14F-4D97-AF65-F5344CB8AC3E}">
        <p14:creationId xmlns:p14="http://schemas.microsoft.com/office/powerpoint/2010/main" val="42049677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65643"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CSMA/CD</a:t>
            </a:r>
          </a:p>
        </p:txBody>
      </p:sp>
      <p:sp>
        <p:nvSpPr>
          <p:cNvPr id="2" name="Rectangle 1">
            <a:extLst>
              <a:ext uri="{FF2B5EF4-FFF2-40B4-BE49-F238E27FC236}">
                <a16:creationId xmlns:a16="http://schemas.microsoft.com/office/drawing/2014/main" id="{08803C91-670B-42EE-8942-8842D5BC85B8}"/>
              </a:ext>
            </a:extLst>
          </p:cNvPr>
          <p:cNvSpPr/>
          <p:nvPr/>
        </p:nvSpPr>
        <p:spPr>
          <a:xfrm>
            <a:off x="5090160" y="4480560"/>
            <a:ext cx="1280160" cy="5791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F68548A-4F53-4229-9F20-B48170E48B36}"/>
              </a:ext>
            </a:extLst>
          </p:cNvPr>
          <p:cNvSpPr txBox="1"/>
          <p:nvPr/>
        </p:nvSpPr>
        <p:spPr>
          <a:xfrm>
            <a:off x="343421" y="1565615"/>
            <a:ext cx="10850880" cy="4524315"/>
          </a:xfrm>
          <a:prstGeom prst="rect">
            <a:avLst/>
          </a:prstGeom>
          <a:noFill/>
        </p:spPr>
        <p:txBody>
          <a:bodyPr wrap="square">
            <a:spAutoFit/>
          </a:bodyPr>
          <a:lstStyle/>
          <a:p>
            <a:pPr marL="457200" indent="-457200">
              <a:buFont typeface="Arial" panose="020B0604020202020204" pitchFamily="34" charset="0"/>
              <a:buChar char="•"/>
            </a:pPr>
            <a:r>
              <a:rPr lang="en-US" sz="3200" dirty="0"/>
              <a:t>Before  sending last bit, station must detect a collision because once entire frame is sent, station does not keep copy of frame.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Frame Transmission time </a:t>
            </a:r>
            <a:r>
              <a:rPr lang="en-US" sz="3200" dirty="0" err="1"/>
              <a:t>T</a:t>
            </a:r>
            <a:r>
              <a:rPr lang="en-US" sz="3200" baseline="-25000" dirty="0" err="1"/>
              <a:t>fr</a:t>
            </a:r>
            <a:r>
              <a:rPr lang="en-US" sz="3200" dirty="0"/>
              <a:t> must be atleast </a:t>
            </a:r>
          </a:p>
          <a:p>
            <a:pPr algn="ctr"/>
            <a:endParaRPr lang="en-US" sz="3200" dirty="0"/>
          </a:p>
          <a:p>
            <a:pPr algn="ctr"/>
            <a:r>
              <a:rPr lang="en-US" sz="3200" b="1" dirty="0">
                <a:solidFill>
                  <a:srgbClr val="C00000"/>
                </a:solidFill>
              </a:rPr>
              <a:t>2* T</a:t>
            </a:r>
            <a:r>
              <a:rPr lang="en-US" sz="3200" b="1" baseline="-25000" dirty="0">
                <a:solidFill>
                  <a:srgbClr val="C00000"/>
                </a:solidFill>
              </a:rPr>
              <a:t>P</a:t>
            </a:r>
          </a:p>
          <a:p>
            <a:endParaRPr lang="en-US" sz="3200" dirty="0"/>
          </a:p>
          <a:p>
            <a:r>
              <a:rPr lang="en-US" sz="3200" dirty="0"/>
              <a:t>	 i.e. twice the maximum Propagation time.</a:t>
            </a:r>
          </a:p>
        </p:txBody>
      </p:sp>
    </p:spTree>
    <p:extLst>
      <p:ext uri="{BB962C8B-B14F-4D97-AF65-F5344CB8AC3E}">
        <p14:creationId xmlns:p14="http://schemas.microsoft.com/office/powerpoint/2010/main" val="30459212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CSMA/CD: Minimum Frame Size</a:t>
            </a:r>
          </a:p>
        </p:txBody>
      </p:sp>
      <p:sp>
        <p:nvSpPr>
          <p:cNvPr id="10" name="TextBox 9">
            <a:extLst>
              <a:ext uri="{FF2B5EF4-FFF2-40B4-BE49-F238E27FC236}">
                <a16:creationId xmlns:a16="http://schemas.microsoft.com/office/drawing/2014/main" id="{EF68548A-4F53-4229-9F20-B48170E48B36}"/>
              </a:ext>
            </a:extLst>
          </p:cNvPr>
          <p:cNvSpPr txBox="1"/>
          <p:nvPr/>
        </p:nvSpPr>
        <p:spPr>
          <a:xfrm>
            <a:off x="423518" y="1603556"/>
            <a:ext cx="10698227" cy="2554545"/>
          </a:xfrm>
          <a:prstGeom prst="rect">
            <a:avLst/>
          </a:prstGeom>
          <a:noFill/>
        </p:spPr>
        <p:txBody>
          <a:bodyPr wrap="square">
            <a:spAutoFit/>
          </a:bodyPr>
          <a:lstStyle/>
          <a:p>
            <a:pPr marL="457200" indent="-457200">
              <a:buFont typeface="Arial" panose="020B0604020202020204" pitchFamily="34" charset="0"/>
              <a:buChar char="•"/>
            </a:pPr>
            <a:r>
              <a:rPr lang="en-US" sz="3200" dirty="0"/>
              <a:t>Each frame must be large enough for a sender to detect a collision.</a:t>
            </a:r>
          </a:p>
          <a:p>
            <a:pPr marL="457200" indent="-457200">
              <a:buFont typeface="Arial" panose="020B0604020202020204" pitchFamily="34" charset="0"/>
              <a:buChar char="•"/>
            </a:pPr>
            <a:r>
              <a:rPr lang="en-US" sz="3200" dirty="0"/>
              <a:t>Worst case scenario:</a:t>
            </a:r>
          </a:p>
          <a:p>
            <a:pPr lvl="2"/>
            <a:r>
              <a:rPr lang="en-US" sz="3200" dirty="0"/>
              <a:t>"A" is transmitting</a:t>
            </a:r>
          </a:p>
          <a:p>
            <a:pPr lvl="2"/>
            <a:r>
              <a:rPr lang="en-US" sz="3200" dirty="0"/>
              <a:t>"D" starts transmitting just before A's signal arrives</a:t>
            </a:r>
          </a:p>
        </p:txBody>
      </p:sp>
      <p:pic>
        <p:nvPicPr>
          <p:cNvPr id="5" name="Picture 4">
            <a:extLst>
              <a:ext uri="{FF2B5EF4-FFF2-40B4-BE49-F238E27FC236}">
                <a16:creationId xmlns:a16="http://schemas.microsoft.com/office/drawing/2014/main" id="{382B991F-4407-4E99-B5C1-42B73774F11F}"/>
              </a:ext>
            </a:extLst>
          </p:cNvPr>
          <p:cNvPicPr>
            <a:picLocks noChangeAspect="1"/>
          </p:cNvPicPr>
          <p:nvPr/>
        </p:nvPicPr>
        <p:blipFill>
          <a:blip r:embed="rId6"/>
          <a:stretch>
            <a:fillRect/>
          </a:stretch>
        </p:blipFill>
        <p:spPr>
          <a:xfrm>
            <a:off x="1502162" y="4237534"/>
            <a:ext cx="8023031" cy="2700762"/>
          </a:xfrm>
          <a:prstGeom prst="rect">
            <a:avLst/>
          </a:prstGeom>
        </p:spPr>
      </p:pic>
    </p:spTree>
    <p:extLst>
      <p:ext uri="{BB962C8B-B14F-4D97-AF65-F5344CB8AC3E}">
        <p14:creationId xmlns:p14="http://schemas.microsoft.com/office/powerpoint/2010/main" val="26752086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CSMA/CD: Energy Levels</a:t>
            </a:r>
          </a:p>
        </p:txBody>
      </p:sp>
      <p:pic>
        <p:nvPicPr>
          <p:cNvPr id="3" name="Picture 2">
            <a:extLst>
              <a:ext uri="{FF2B5EF4-FFF2-40B4-BE49-F238E27FC236}">
                <a16:creationId xmlns:a16="http://schemas.microsoft.com/office/drawing/2014/main" id="{507E0EA7-4574-4E89-8EDE-FD1C1DAF44DA}"/>
              </a:ext>
            </a:extLst>
          </p:cNvPr>
          <p:cNvPicPr>
            <a:picLocks noChangeAspect="1"/>
          </p:cNvPicPr>
          <p:nvPr/>
        </p:nvPicPr>
        <p:blipFill>
          <a:blip r:embed="rId6"/>
          <a:stretch>
            <a:fillRect/>
          </a:stretch>
        </p:blipFill>
        <p:spPr>
          <a:xfrm>
            <a:off x="1403548" y="2307237"/>
            <a:ext cx="8792011" cy="2769780"/>
          </a:xfrm>
          <a:prstGeom prst="rect">
            <a:avLst/>
          </a:prstGeom>
        </p:spPr>
      </p:pic>
    </p:spTree>
    <p:extLst>
      <p:ext uri="{BB962C8B-B14F-4D97-AF65-F5344CB8AC3E}">
        <p14:creationId xmlns:p14="http://schemas.microsoft.com/office/powerpoint/2010/main" val="25939639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286000" y="617027"/>
            <a:ext cx="7543800" cy="1073807"/>
          </a:xfrm>
        </p:spPr>
        <p:txBody>
          <a:bodyPr>
            <a:noAutofit/>
          </a:bodyPr>
          <a:lstStyle/>
          <a:p>
            <a:pPr algn="ctr"/>
            <a:r>
              <a:rPr lang="en-US" sz="4000" b="1" dirty="0">
                <a:solidFill>
                  <a:srgbClr val="C00000"/>
                </a:solidFill>
                <a:latin typeface="Marcellus" panose="020E0602050203020307" pitchFamily="34" charset="0"/>
              </a:rPr>
              <a:t>CSMA/CD: Flow Diagram</a:t>
            </a:r>
          </a:p>
        </p:txBody>
      </p:sp>
      <p:pic>
        <p:nvPicPr>
          <p:cNvPr id="5" name="Picture 4">
            <a:extLst>
              <a:ext uri="{FF2B5EF4-FFF2-40B4-BE49-F238E27FC236}">
                <a16:creationId xmlns:a16="http://schemas.microsoft.com/office/drawing/2014/main" id="{3531433D-083B-46C8-A0DE-7A7C882F815A}"/>
              </a:ext>
            </a:extLst>
          </p:cNvPr>
          <p:cNvPicPr>
            <a:picLocks noChangeAspect="1"/>
          </p:cNvPicPr>
          <p:nvPr/>
        </p:nvPicPr>
        <p:blipFill>
          <a:blip r:embed="rId6"/>
          <a:stretch>
            <a:fillRect/>
          </a:stretch>
        </p:blipFill>
        <p:spPr>
          <a:xfrm>
            <a:off x="2362200" y="775948"/>
            <a:ext cx="6995160" cy="5642132"/>
          </a:xfrm>
          <a:prstGeom prst="rect">
            <a:avLst/>
          </a:prstGeom>
        </p:spPr>
      </p:pic>
    </p:spTree>
    <p:extLst>
      <p:ext uri="{BB962C8B-B14F-4D97-AF65-F5344CB8AC3E}">
        <p14:creationId xmlns:p14="http://schemas.microsoft.com/office/powerpoint/2010/main" val="37751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80123"/>
            <a:ext cx="7543800" cy="1073807"/>
          </a:xfrm>
        </p:spPr>
        <p:txBody>
          <a:bodyPr>
            <a:noAutofit/>
          </a:bodyPr>
          <a:lstStyle/>
          <a:p>
            <a:pPr algn="ctr"/>
            <a:r>
              <a:rPr lang="en-US" sz="3600" b="1" dirty="0">
                <a:solidFill>
                  <a:srgbClr val="C00000"/>
                </a:solidFill>
                <a:latin typeface="Marcellus" panose="020E0602050203020307" pitchFamily="34" charset="0"/>
              </a:rPr>
              <a:t>Difference ALOHA and CSMA/CD</a:t>
            </a:r>
          </a:p>
        </p:txBody>
      </p:sp>
      <p:sp>
        <p:nvSpPr>
          <p:cNvPr id="10" name="TextBox 9">
            <a:extLst>
              <a:ext uri="{FF2B5EF4-FFF2-40B4-BE49-F238E27FC236}">
                <a16:creationId xmlns:a16="http://schemas.microsoft.com/office/drawing/2014/main" id="{EF68548A-4F53-4229-9F20-B48170E48B36}"/>
              </a:ext>
            </a:extLst>
          </p:cNvPr>
          <p:cNvSpPr txBox="1"/>
          <p:nvPr/>
        </p:nvSpPr>
        <p:spPr>
          <a:xfrm>
            <a:off x="436990" y="991357"/>
            <a:ext cx="10698227" cy="5693866"/>
          </a:xfrm>
          <a:prstGeom prst="rect">
            <a:avLst/>
          </a:prstGeom>
          <a:noFill/>
        </p:spPr>
        <p:txBody>
          <a:bodyPr wrap="square">
            <a:spAutoFit/>
          </a:bodyPr>
          <a:lstStyle/>
          <a:p>
            <a:pPr marL="457200" indent="-457200">
              <a:buFont typeface="Arial" panose="020B0604020202020204" pitchFamily="34" charset="0"/>
              <a:buChar char="•"/>
            </a:pPr>
            <a:r>
              <a:rPr lang="en-US" sz="3200" dirty="0"/>
              <a:t>first difference is the addition of the persistence process (</a:t>
            </a:r>
            <a:r>
              <a:rPr lang="en-US" sz="3200" dirty="0">
                <a:solidFill>
                  <a:srgbClr val="C00000"/>
                </a:solidFill>
              </a:rPr>
              <a:t>for sensing the medium</a:t>
            </a:r>
            <a:r>
              <a:rPr lang="en-US" sz="3200" dirty="0"/>
              <a: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second difference is the frame transmission.</a:t>
            </a:r>
          </a:p>
          <a:p>
            <a:pPr marL="914400" lvl="1" indent="-457200">
              <a:buFont typeface="Arial" panose="020B0604020202020204" pitchFamily="34" charset="0"/>
              <a:buChar char="•"/>
            </a:pPr>
            <a:r>
              <a:rPr lang="en-US" sz="2800" dirty="0"/>
              <a:t>In ALOHA, </a:t>
            </a:r>
            <a:r>
              <a:rPr lang="en-US" sz="2800" i="1" dirty="0"/>
              <a:t>first transmit the entire frame and then wait for an acknowledgment</a:t>
            </a:r>
            <a:r>
              <a:rPr lang="en-US" sz="2800" dirty="0"/>
              <a:t>. </a:t>
            </a:r>
          </a:p>
          <a:p>
            <a:pPr marL="914400" lvl="1" indent="-457200">
              <a:buFont typeface="Arial" panose="020B0604020202020204" pitchFamily="34" charset="0"/>
              <a:buChar char="•"/>
            </a:pPr>
            <a:r>
              <a:rPr lang="en-US" sz="2800" dirty="0"/>
              <a:t>In CSMA/CD, </a:t>
            </a:r>
            <a:r>
              <a:rPr lang="en-US" sz="2800" i="1" dirty="0"/>
              <a:t>transmission and collision detection is a continuous process.</a:t>
            </a:r>
          </a:p>
          <a:p>
            <a:pPr marL="9144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3200" dirty="0"/>
              <a:t>The third difference is the sending of a </a:t>
            </a:r>
            <a:r>
              <a:rPr lang="en-US" sz="3200" dirty="0">
                <a:solidFill>
                  <a:srgbClr val="C00000"/>
                </a:solidFill>
              </a:rPr>
              <a:t>short jamming signal </a:t>
            </a:r>
            <a:r>
              <a:rPr lang="en-US" sz="3200" dirty="0"/>
              <a:t>that enforces the collision in case other stations have not yet sensed the collision.</a:t>
            </a:r>
          </a:p>
        </p:txBody>
      </p:sp>
    </p:spTree>
    <p:extLst>
      <p:ext uri="{BB962C8B-B14F-4D97-AF65-F5344CB8AC3E}">
        <p14:creationId xmlns:p14="http://schemas.microsoft.com/office/powerpoint/2010/main" val="35278606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80123"/>
            <a:ext cx="7543800" cy="1073807"/>
          </a:xfrm>
        </p:spPr>
        <p:txBody>
          <a:bodyPr>
            <a:noAutofit/>
          </a:bodyPr>
          <a:lstStyle/>
          <a:p>
            <a:pPr algn="ctr"/>
            <a:r>
              <a:rPr lang="en-US" sz="3600" b="1" dirty="0">
                <a:solidFill>
                  <a:srgbClr val="C00000"/>
                </a:solidFill>
                <a:latin typeface="Marcellus" panose="020E0602050203020307" pitchFamily="34" charset="0"/>
              </a:rPr>
              <a:t>CSMA/CA</a:t>
            </a:r>
          </a:p>
        </p:txBody>
      </p:sp>
      <p:sp>
        <p:nvSpPr>
          <p:cNvPr id="10" name="TextBox 9">
            <a:extLst>
              <a:ext uri="{FF2B5EF4-FFF2-40B4-BE49-F238E27FC236}">
                <a16:creationId xmlns:a16="http://schemas.microsoft.com/office/drawing/2014/main" id="{EF68548A-4F53-4229-9F20-B48170E48B36}"/>
              </a:ext>
            </a:extLst>
          </p:cNvPr>
          <p:cNvSpPr txBox="1"/>
          <p:nvPr/>
        </p:nvSpPr>
        <p:spPr>
          <a:xfrm>
            <a:off x="436990" y="991357"/>
            <a:ext cx="10698227" cy="2062103"/>
          </a:xfrm>
          <a:prstGeom prst="rect">
            <a:avLst/>
          </a:prstGeom>
          <a:noFill/>
        </p:spPr>
        <p:txBody>
          <a:bodyPr wrap="square">
            <a:spAutoFit/>
          </a:bodyPr>
          <a:lstStyle/>
          <a:p>
            <a:pPr marL="457200" indent="-457200">
              <a:buFont typeface="Arial" panose="020B0604020202020204" pitchFamily="34" charset="0"/>
              <a:buChar char="•"/>
            </a:pPr>
            <a:r>
              <a:rPr lang="en-US" sz="3200" b="1" dirty="0">
                <a:solidFill>
                  <a:srgbClr val="C00000"/>
                </a:solidFill>
              </a:rPr>
              <a:t>C</a:t>
            </a:r>
            <a:r>
              <a:rPr lang="en-US" sz="3200" dirty="0"/>
              <a:t>arrier </a:t>
            </a:r>
            <a:r>
              <a:rPr lang="en-US" sz="3200" b="1" dirty="0">
                <a:solidFill>
                  <a:srgbClr val="C00000"/>
                </a:solidFill>
              </a:rPr>
              <a:t>S</a:t>
            </a:r>
            <a:r>
              <a:rPr lang="en-US" sz="3200" dirty="0"/>
              <a:t>ense </a:t>
            </a:r>
            <a:r>
              <a:rPr lang="en-US" sz="3200" b="1" dirty="0">
                <a:solidFill>
                  <a:srgbClr val="C00000"/>
                </a:solidFill>
              </a:rPr>
              <a:t>M</a:t>
            </a:r>
            <a:r>
              <a:rPr lang="en-US" sz="3200" dirty="0"/>
              <a:t>ultiple </a:t>
            </a:r>
            <a:r>
              <a:rPr lang="en-US" sz="3200" b="1" dirty="0">
                <a:solidFill>
                  <a:srgbClr val="C00000"/>
                </a:solidFill>
              </a:rPr>
              <a:t>A</a:t>
            </a:r>
            <a:r>
              <a:rPr lang="en-US" sz="3200" dirty="0"/>
              <a:t>ccess with </a:t>
            </a:r>
            <a:r>
              <a:rPr lang="en-US" sz="3200" b="1" dirty="0">
                <a:solidFill>
                  <a:srgbClr val="C00000"/>
                </a:solidFill>
              </a:rPr>
              <a:t>C</a:t>
            </a:r>
            <a:r>
              <a:rPr lang="en-US" sz="3200" dirty="0"/>
              <a:t>ollision </a:t>
            </a:r>
            <a:r>
              <a:rPr lang="en-US" sz="3200" b="1" dirty="0">
                <a:solidFill>
                  <a:srgbClr val="C00000"/>
                </a:solidFill>
              </a:rPr>
              <a:t>A</a:t>
            </a:r>
            <a:r>
              <a:rPr lang="en-US" sz="3200" dirty="0"/>
              <a:t>voidance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Used in a network where collision cannot be detected.</a:t>
            </a:r>
          </a:p>
          <a:p>
            <a:pPr marL="914400" lvl="1" indent="-457200">
              <a:buFont typeface="Arial" panose="020B0604020202020204" pitchFamily="34" charset="0"/>
              <a:buChar char="•"/>
            </a:pPr>
            <a:r>
              <a:rPr lang="en-US" sz="3200" dirty="0"/>
              <a:t>E.g., wireless LAN</a:t>
            </a:r>
          </a:p>
        </p:txBody>
      </p:sp>
      <p:pic>
        <p:nvPicPr>
          <p:cNvPr id="3" name="Picture 2">
            <a:extLst>
              <a:ext uri="{FF2B5EF4-FFF2-40B4-BE49-F238E27FC236}">
                <a16:creationId xmlns:a16="http://schemas.microsoft.com/office/drawing/2014/main" id="{4A04ABE5-A413-4A9E-AF2A-EBC04A0E2961}"/>
              </a:ext>
            </a:extLst>
          </p:cNvPr>
          <p:cNvPicPr>
            <a:picLocks noChangeAspect="1"/>
          </p:cNvPicPr>
          <p:nvPr/>
        </p:nvPicPr>
        <p:blipFill>
          <a:blip r:embed="rId6"/>
          <a:stretch>
            <a:fillRect/>
          </a:stretch>
        </p:blipFill>
        <p:spPr>
          <a:xfrm>
            <a:off x="1452991" y="3505591"/>
            <a:ext cx="8516850" cy="2749534"/>
          </a:xfrm>
          <a:prstGeom prst="rect">
            <a:avLst/>
          </a:prstGeom>
        </p:spPr>
      </p:pic>
    </p:spTree>
    <p:extLst>
      <p:ext uri="{BB962C8B-B14F-4D97-AF65-F5344CB8AC3E}">
        <p14:creationId xmlns:p14="http://schemas.microsoft.com/office/powerpoint/2010/main" val="3680952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Example 1(Cont.)</a:t>
            </a:r>
            <a:endParaRPr lang="en-US" sz="36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3200" i="1" dirty="0">
                <a:solidFill>
                  <a:schemeClr val="hlink"/>
                </a:solidFill>
                <a:latin typeface="Times New Roman" panose="02020603050405020304" pitchFamily="18" charset="0"/>
              </a:rPr>
              <a:t>2.</a:t>
            </a:r>
            <a:r>
              <a:rPr lang="en-US" altLang="en-US" sz="3200" i="1" dirty="0">
                <a:latin typeface="Times New Roman" panose="02020603050405020304" pitchFamily="18" charset="0"/>
              </a:rPr>
              <a:t> The codeword is corrupted during transmission, and</a:t>
            </a:r>
            <a:br>
              <a:rPr lang="en-US" altLang="en-US" sz="3200" i="1" dirty="0">
                <a:latin typeface="Times New Roman" panose="02020603050405020304" pitchFamily="18" charset="0"/>
              </a:rPr>
            </a:br>
            <a:r>
              <a:rPr lang="en-US" altLang="en-US" sz="3200" i="1" dirty="0">
                <a:latin typeface="Times New Roman" panose="02020603050405020304" pitchFamily="18" charset="0"/>
              </a:rPr>
              <a:t>     111 is received. This is </a:t>
            </a:r>
            <a:r>
              <a:rPr lang="en-US" altLang="en-US" sz="3200" b="1" i="1" dirty="0">
                <a:latin typeface="Times New Roman" panose="02020603050405020304" pitchFamily="18" charset="0"/>
              </a:rPr>
              <a:t>not a valid codeword</a:t>
            </a:r>
            <a:r>
              <a:rPr lang="en-US" altLang="en-US" sz="3200" i="1" dirty="0">
                <a:latin typeface="Times New Roman" panose="02020603050405020304" pitchFamily="18" charset="0"/>
              </a:rPr>
              <a:t> and is</a:t>
            </a:r>
            <a:br>
              <a:rPr lang="en-US" altLang="en-US" sz="3200" i="1" dirty="0">
                <a:latin typeface="Times New Roman" panose="02020603050405020304" pitchFamily="18" charset="0"/>
              </a:rPr>
            </a:br>
            <a:r>
              <a:rPr lang="en-US" altLang="en-US" sz="3200" i="1" dirty="0">
                <a:latin typeface="Times New Roman" panose="02020603050405020304" pitchFamily="18" charset="0"/>
              </a:rPr>
              <a:t>     discarded.</a:t>
            </a:r>
          </a:p>
          <a:p>
            <a:pPr algn="just"/>
            <a:endParaRPr lang="en-US" altLang="en-US" sz="3200" i="1" dirty="0">
              <a:latin typeface="Times New Roman" panose="02020603050405020304" pitchFamily="18" charset="0"/>
            </a:endParaRPr>
          </a:p>
          <a:p>
            <a:pPr marL="0" indent="0" algn="just">
              <a:buNone/>
            </a:pPr>
            <a:r>
              <a:rPr lang="en-US" altLang="en-US" sz="3200" i="1" dirty="0">
                <a:solidFill>
                  <a:schemeClr val="hlink"/>
                </a:solidFill>
                <a:latin typeface="Times New Roman" panose="02020603050405020304" pitchFamily="18" charset="0"/>
              </a:rPr>
              <a:t>3.</a:t>
            </a:r>
            <a:r>
              <a:rPr lang="en-US" altLang="en-US" sz="3200" i="1" dirty="0">
                <a:latin typeface="Times New Roman" panose="02020603050405020304" pitchFamily="18" charset="0"/>
              </a:rPr>
              <a:t> The codeword is corrupted during transmission, and</a:t>
            </a:r>
            <a:br>
              <a:rPr lang="en-US" altLang="en-US" sz="3200" i="1" dirty="0">
                <a:latin typeface="Times New Roman" panose="02020603050405020304" pitchFamily="18" charset="0"/>
              </a:rPr>
            </a:br>
            <a:r>
              <a:rPr lang="en-US" altLang="en-US" sz="3200" i="1" dirty="0">
                <a:latin typeface="Times New Roman" panose="02020603050405020304" pitchFamily="18" charset="0"/>
              </a:rPr>
              <a:t>     000 is received. This is a </a:t>
            </a:r>
            <a:r>
              <a:rPr lang="en-US" altLang="en-US" sz="3200" b="1" i="1" dirty="0">
                <a:latin typeface="Times New Roman" panose="02020603050405020304" pitchFamily="18" charset="0"/>
              </a:rPr>
              <a:t>valid codeword</a:t>
            </a:r>
            <a:r>
              <a:rPr lang="en-US" altLang="en-US" sz="3200" i="1" dirty="0">
                <a:latin typeface="Times New Roman" panose="02020603050405020304" pitchFamily="18" charset="0"/>
              </a:rPr>
              <a:t>. The receiver</a:t>
            </a:r>
            <a:br>
              <a:rPr lang="en-US" altLang="en-US" sz="3200" i="1" dirty="0">
                <a:latin typeface="Times New Roman" panose="02020603050405020304" pitchFamily="18" charset="0"/>
              </a:rPr>
            </a:br>
            <a:r>
              <a:rPr lang="en-US" altLang="en-US" sz="3200" i="1" dirty="0">
                <a:latin typeface="Times New Roman" panose="02020603050405020304" pitchFamily="18" charset="0"/>
              </a:rPr>
              <a:t>     </a:t>
            </a:r>
            <a:r>
              <a:rPr lang="en-US" altLang="en-US" sz="3200" b="1" i="1" dirty="0">
                <a:latin typeface="Times New Roman" panose="02020603050405020304" pitchFamily="18" charset="0"/>
              </a:rPr>
              <a:t>incorrectly extracts the dataword </a:t>
            </a:r>
            <a:r>
              <a:rPr lang="en-US" altLang="en-US" sz="3200" i="1" dirty="0">
                <a:latin typeface="Times New Roman" panose="02020603050405020304" pitchFamily="18" charset="0"/>
              </a:rPr>
              <a:t>00. Two corrupted</a:t>
            </a:r>
            <a:br>
              <a:rPr lang="en-US" altLang="en-US" sz="3200" i="1" dirty="0">
                <a:latin typeface="Times New Roman" panose="02020603050405020304" pitchFamily="18" charset="0"/>
              </a:rPr>
            </a:br>
            <a:r>
              <a:rPr lang="en-US" altLang="en-US" sz="3200" i="1" dirty="0">
                <a:latin typeface="Times New Roman" panose="02020603050405020304" pitchFamily="18" charset="0"/>
              </a:rPr>
              <a:t>     bits have made the error undetectable.</a:t>
            </a:r>
          </a:p>
        </p:txBody>
      </p:sp>
    </p:spTree>
    <p:extLst>
      <p:ext uri="{BB962C8B-B14F-4D97-AF65-F5344CB8AC3E}">
        <p14:creationId xmlns:p14="http://schemas.microsoft.com/office/powerpoint/2010/main" val="31046763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80123"/>
            <a:ext cx="7543800" cy="1073807"/>
          </a:xfrm>
        </p:spPr>
        <p:txBody>
          <a:bodyPr>
            <a:noAutofit/>
          </a:bodyPr>
          <a:lstStyle/>
          <a:p>
            <a:pPr algn="ctr"/>
            <a:r>
              <a:rPr lang="en-US" sz="3600" b="1" dirty="0">
                <a:solidFill>
                  <a:srgbClr val="C00000"/>
                </a:solidFill>
                <a:latin typeface="Marcellus" panose="020E0602050203020307" pitchFamily="34" charset="0"/>
              </a:rPr>
              <a:t>CSMA/CA</a:t>
            </a:r>
          </a:p>
        </p:txBody>
      </p:sp>
      <p:sp>
        <p:nvSpPr>
          <p:cNvPr id="10" name="TextBox 9">
            <a:extLst>
              <a:ext uri="{FF2B5EF4-FFF2-40B4-BE49-F238E27FC236}">
                <a16:creationId xmlns:a16="http://schemas.microsoft.com/office/drawing/2014/main" id="{EF68548A-4F53-4229-9F20-B48170E48B36}"/>
              </a:ext>
            </a:extLst>
          </p:cNvPr>
          <p:cNvSpPr txBox="1"/>
          <p:nvPr/>
        </p:nvSpPr>
        <p:spPr>
          <a:xfrm>
            <a:off x="436990" y="1436455"/>
            <a:ext cx="10698227" cy="4524315"/>
          </a:xfrm>
          <a:prstGeom prst="rect">
            <a:avLst/>
          </a:prstGeom>
          <a:noFill/>
        </p:spPr>
        <p:txBody>
          <a:bodyPr wrap="square">
            <a:spAutoFit/>
          </a:bodyPr>
          <a:lstStyle/>
          <a:p>
            <a:pPr marL="457200" indent="-457200">
              <a:buFont typeface="Arial" panose="020B0604020202020204" pitchFamily="34" charset="0"/>
              <a:buChar char="•"/>
            </a:pPr>
            <a:r>
              <a:rPr lang="en-US" sz="3200" dirty="0"/>
              <a:t>need to avoid collisions on wireless networks because they cannot be detected.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Collisions are avoided through the use of CSMA/CA's three strategies: </a:t>
            </a:r>
          </a:p>
          <a:p>
            <a:pPr marL="1371600" lvl="2" indent="-457200">
              <a:buFont typeface="Courier New" panose="02070309020205020404" pitchFamily="49" charset="0"/>
              <a:buChar char="o"/>
            </a:pPr>
            <a:r>
              <a:rPr lang="en-US" sz="3200" dirty="0"/>
              <a:t>Inter-frame space</a:t>
            </a:r>
          </a:p>
          <a:p>
            <a:pPr marL="1371600" lvl="2" indent="-457200">
              <a:buFont typeface="Courier New" panose="02070309020205020404" pitchFamily="49" charset="0"/>
              <a:buChar char="o"/>
            </a:pPr>
            <a:r>
              <a:rPr lang="en-US" sz="3200" dirty="0"/>
              <a:t>Contention Window</a:t>
            </a:r>
          </a:p>
          <a:p>
            <a:pPr marL="1371600" lvl="2" indent="-457200">
              <a:buFont typeface="Courier New" panose="02070309020205020404" pitchFamily="49" charset="0"/>
              <a:buChar char="o"/>
            </a:pPr>
            <a:r>
              <a:rPr lang="en-US" sz="3200" dirty="0"/>
              <a:t>Acknowledgments</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1741179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80123"/>
            <a:ext cx="7543800" cy="1073807"/>
          </a:xfrm>
        </p:spPr>
        <p:txBody>
          <a:bodyPr>
            <a:noAutofit/>
          </a:bodyPr>
          <a:lstStyle/>
          <a:p>
            <a:pPr algn="ctr"/>
            <a:r>
              <a:rPr lang="en-US" sz="3600" b="1" dirty="0">
                <a:solidFill>
                  <a:srgbClr val="C00000"/>
                </a:solidFill>
                <a:latin typeface="Marcellus" panose="020E0602050203020307" pitchFamily="34" charset="0"/>
              </a:rPr>
              <a:t>CSMA/CA</a:t>
            </a:r>
          </a:p>
        </p:txBody>
      </p:sp>
      <p:sp>
        <p:nvSpPr>
          <p:cNvPr id="10" name="TextBox 9">
            <a:extLst>
              <a:ext uri="{FF2B5EF4-FFF2-40B4-BE49-F238E27FC236}">
                <a16:creationId xmlns:a16="http://schemas.microsoft.com/office/drawing/2014/main" id="{EF68548A-4F53-4229-9F20-B48170E48B36}"/>
              </a:ext>
            </a:extLst>
          </p:cNvPr>
          <p:cNvSpPr txBox="1"/>
          <p:nvPr/>
        </p:nvSpPr>
        <p:spPr>
          <a:xfrm>
            <a:off x="496074" y="1061277"/>
            <a:ext cx="10698227" cy="5509200"/>
          </a:xfrm>
          <a:prstGeom prst="rect">
            <a:avLst/>
          </a:prstGeom>
          <a:noFill/>
        </p:spPr>
        <p:txBody>
          <a:bodyPr wrap="square">
            <a:spAutoFit/>
          </a:bodyPr>
          <a:lstStyle/>
          <a:p>
            <a:r>
              <a:rPr lang="en-US" sz="3200" b="1" dirty="0"/>
              <a:t>Interframe Space (IFS)</a:t>
            </a:r>
          </a:p>
          <a:p>
            <a:pPr marL="457200" indent="-457200">
              <a:buFont typeface="Arial" panose="020B0604020202020204" pitchFamily="34" charset="0"/>
              <a:buChar char="•"/>
            </a:pPr>
            <a:r>
              <a:rPr lang="en-US" sz="3200" dirty="0"/>
              <a:t>collisions are avoided by deferring transmission even if the channel is found idle.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idle channel is found - does not send immediately – waits for period of time called IFS.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 IFS variable can also be </a:t>
            </a:r>
            <a:r>
              <a:rPr lang="en-US" sz="3200" dirty="0">
                <a:solidFill>
                  <a:srgbClr val="C00000"/>
                </a:solidFill>
              </a:rPr>
              <a:t>used to prioritize stations or frame types.</a:t>
            </a:r>
            <a:r>
              <a:rPr lang="en-US" sz="3200" dirty="0"/>
              <a:t> For example, a station that is assigned a shorter IFS has a higher priority.</a:t>
            </a:r>
          </a:p>
          <a:p>
            <a:endParaRPr lang="en-US" sz="3200" dirty="0"/>
          </a:p>
        </p:txBody>
      </p:sp>
    </p:spTree>
    <p:extLst>
      <p:ext uri="{BB962C8B-B14F-4D97-AF65-F5344CB8AC3E}">
        <p14:creationId xmlns:p14="http://schemas.microsoft.com/office/powerpoint/2010/main" val="26023901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80123"/>
            <a:ext cx="7543800" cy="1073807"/>
          </a:xfrm>
        </p:spPr>
        <p:txBody>
          <a:bodyPr>
            <a:noAutofit/>
          </a:bodyPr>
          <a:lstStyle/>
          <a:p>
            <a:pPr algn="ctr"/>
            <a:r>
              <a:rPr lang="en-US" sz="3600" b="1" dirty="0">
                <a:solidFill>
                  <a:srgbClr val="C00000"/>
                </a:solidFill>
                <a:latin typeface="Marcellus" panose="020E0602050203020307" pitchFamily="34" charset="0"/>
              </a:rPr>
              <a:t>CSMA/CA</a:t>
            </a:r>
          </a:p>
        </p:txBody>
      </p:sp>
      <p:sp>
        <p:nvSpPr>
          <p:cNvPr id="10" name="TextBox 9">
            <a:extLst>
              <a:ext uri="{FF2B5EF4-FFF2-40B4-BE49-F238E27FC236}">
                <a16:creationId xmlns:a16="http://schemas.microsoft.com/office/drawing/2014/main" id="{EF68548A-4F53-4229-9F20-B48170E48B36}"/>
              </a:ext>
            </a:extLst>
          </p:cNvPr>
          <p:cNvSpPr txBox="1"/>
          <p:nvPr/>
        </p:nvSpPr>
        <p:spPr>
          <a:xfrm>
            <a:off x="239091" y="944013"/>
            <a:ext cx="11370916" cy="5509200"/>
          </a:xfrm>
          <a:prstGeom prst="rect">
            <a:avLst/>
          </a:prstGeom>
          <a:noFill/>
        </p:spPr>
        <p:txBody>
          <a:bodyPr wrap="square">
            <a:spAutoFit/>
          </a:bodyPr>
          <a:lstStyle/>
          <a:p>
            <a:r>
              <a:rPr lang="en-US" sz="3200" b="1" dirty="0"/>
              <a:t>Contention Window</a:t>
            </a:r>
          </a:p>
          <a:p>
            <a:pPr marL="457200" indent="-457200">
              <a:buFont typeface="Arial" panose="020B0604020202020204" pitchFamily="34" charset="0"/>
              <a:buChar char="•"/>
            </a:pPr>
            <a:r>
              <a:rPr lang="en-US" sz="3200" dirty="0"/>
              <a:t>The contention window is an </a:t>
            </a:r>
            <a:r>
              <a:rPr lang="en-US" sz="3200" dirty="0">
                <a:solidFill>
                  <a:srgbClr val="C00000"/>
                </a:solidFill>
              </a:rPr>
              <a:t>amount of time divided into slots</a:t>
            </a:r>
            <a:r>
              <a:rPr lang="en-US" sz="3200" dirty="0"/>
              <a: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 station that is ready to send chooses a </a:t>
            </a:r>
            <a:r>
              <a:rPr lang="en-US" sz="3200" dirty="0">
                <a:solidFill>
                  <a:srgbClr val="C00000"/>
                </a:solidFill>
              </a:rPr>
              <a:t>random number of slots </a:t>
            </a:r>
            <a:r>
              <a:rPr lang="en-US" sz="3200" dirty="0"/>
              <a:t>as its wait time.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No. of slots in window changes according to </a:t>
            </a:r>
            <a:r>
              <a:rPr lang="en-US" sz="3200" dirty="0">
                <a:solidFill>
                  <a:srgbClr val="C00000"/>
                </a:solidFill>
              </a:rPr>
              <a:t>binary exponential back-off strategy.</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Channel set to one slot the first time and then doubles each time the station cannot detect an idle channel after the IFS time.</a:t>
            </a:r>
          </a:p>
        </p:txBody>
      </p:sp>
    </p:spTree>
    <p:extLst>
      <p:ext uri="{BB962C8B-B14F-4D97-AF65-F5344CB8AC3E}">
        <p14:creationId xmlns:p14="http://schemas.microsoft.com/office/powerpoint/2010/main" val="9052888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80123"/>
            <a:ext cx="7543800" cy="1073807"/>
          </a:xfrm>
        </p:spPr>
        <p:txBody>
          <a:bodyPr>
            <a:noAutofit/>
          </a:bodyPr>
          <a:lstStyle/>
          <a:p>
            <a:pPr algn="ctr"/>
            <a:r>
              <a:rPr lang="en-US" sz="3600" b="1">
                <a:solidFill>
                  <a:srgbClr val="C00000"/>
                </a:solidFill>
                <a:latin typeface="Marcellus" panose="020E0602050203020307" pitchFamily="34" charset="0"/>
              </a:rPr>
              <a:t>CSMA/CA</a:t>
            </a:r>
            <a:endParaRPr lang="en-US" sz="3600" b="1" dirty="0">
              <a:solidFill>
                <a:srgbClr val="C00000"/>
              </a:solidFill>
              <a:latin typeface="Marcellus" panose="020E0602050203020307" pitchFamily="34" charset="0"/>
            </a:endParaRPr>
          </a:p>
        </p:txBody>
      </p:sp>
      <p:sp>
        <p:nvSpPr>
          <p:cNvPr id="10" name="TextBox 9">
            <a:extLst>
              <a:ext uri="{FF2B5EF4-FFF2-40B4-BE49-F238E27FC236}">
                <a16:creationId xmlns:a16="http://schemas.microsoft.com/office/drawing/2014/main" id="{EF68548A-4F53-4229-9F20-B48170E48B36}"/>
              </a:ext>
            </a:extLst>
          </p:cNvPr>
          <p:cNvSpPr txBox="1"/>
          <p:nvPr/>
        </p:nvSpPr>
        <p:spPr>
          <a:xfrm>
            <a:off x="384094" y="1085871"/>
            <a:ext cx="11370916" cy="3046988"/>
          </a:xfrm>
          <a:prstGeom prst="rect">
            <a:avLst/>
          </a:prstGeom>
          <a:noFill/>
        </p:spPr>
        <p:txBody>
          <a:bodyPr wrap="square">
            <a:spAutoFit/>
          </a:bodyPr>
          <a:lstStyle/>
          <a:p>
            <a:r>
              <a:rPr lang="en-US" sz="3200" b="1"/>
              <a:t>Contention Window</a:t>
            </a:r>
          </a:p>
          <a:p>
            <a:pPr marL="457200" indent="-457200">
              <a:buFont typeface="Arial" panose="020B0604020202020204" pitchFamily="34" charset="0"/>
              <a:buChar char="•"/>
            </a:pPr>
            <a:r>
              <a:rPr lang="en-US" sz="3200"/>
              <a:t>station needs to </a:t>
            </a:r>
            <a:r>
              <a:rPr lang="en-US" sz="3200">
                <a:solidFill>
                  <a:srgbClr val="C00000"/>
                </a:solidFill>
              </a:rPr>
              <a:t>sense the channel </a:t>
            </a:r>
            <a:r>
              <a:rPr lang="en-US" sz="3200"/>
              <a:t>after  each time slot.</a:t>
            </a:r>
          </a:p>
          <a:p>
            <a:pPr marL="457200" indent="-457200">
              <a:buFont typeface="Arial" panose="020B0604020202020204" pitchFamily="34" charset="0"/>
              <a:buChar char="•"/>
            </a:pPr>
            <a:endParaRPr lang="en-US" sz="3200"/>
          </a:p>
          <a:p>
            <a:pPr marL="457200" indent="-457200">
              <a:buFont typeface="Arial" panose="020B0604020202020204" pitchFamily="34" charset="0"/>
              <a:buChar char="•"/>
            </a:pPr>
            <a:r>
              <a:rPr lang="en-US" sz="3200"/>
              <a:t>In CSMA/CA, if the station finds the channel busy, it does not restart the timer of the contention window; it stops the timer and restarts it when the channel becomes idle.</a:t>
            </a:r>
            <a:endParaRPr lang="en-US" sz="3200" dirty="0"/>
          </a:p>
        </p:txBody>
      </p:sp>
      <p:pic>
        <p:nvPicPr>
          <p:cNvPr id="3" name="Picture 2">
            <a:extLst>
              <a:ext uri="{FF2B5EF4-FFF2-40B4-BE49-F238E27FC236}">
                <a16:creationId xmlns:a16="http://schemas.microsoft.com/office/drawing/2014/main" id="{AC4AC5B8-DAC0-D048-A0BE-B665510D4998}"/>
              </a:ext>
            </a:extLst>
          </p:cNvPr>
          <p:cNvPicPr>
            <a:picLocks noChangeAspect="1"/>
          </p:cNvPicPr>
          <p:nvPr/>
        </p:nvPicPr>
        <p:blipFill>
          <a:blip r:embed="rId6"/>
          <a:stretch>
            <a:fillRect/>
          </a:stretch>
        </p:blipFill>
        <p:spPr>
          <a:xfrm>
            <a:off x="1785343" y="4244348"/>
            <a:ext cx="7911106" cy="2553979"/>
          </a:xfrm>
          <a:prstGeom prst="rect">
            <a:avLst/>
          </a:prstGeom>
        </p:spPr>
      </p:pic>
    </p:spTree>
    <p:extLst>
      <p:ext uri="{BB962C8B-B14F-4D97-AF65-F5344CB8AC3E}">
        <p14:creationId xmlns:p14="http://schemas.microsoft.com/office/powerpoint/2010/main" val="62888523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80123"/>
            <a:ext cx="7543800" cy="1073807"/>
          </a:xfrm>
        </p:spPr>
        <p:txBody>
          <a:bodyPr>
            <a:noAutofit/>
          </a:bodyPr>
          <a:lstStyle/>
          <a:p>
            <a:pPr algn="ctr"/>
            <a:r>
              <a:rPr lang="en-US" sz="3600" b="1" dirty="0">
                <a:solidFill>
                  <a:srgbClr val="C00000"/>
                </a:solidFill>
                <a:latin typeface="Marcellus" panose="020E0602050203020307" pitchFamily="34" charset="0"/>
              </a:rPr>
              <a:t>CSMA/CA</a:t>
            </a:r>
          </a:p>
        </p:txBody>
      </p:sp>
      <p:sp>
        <p:nvSpPr>
          <p:cNvPr id="10" name="TextBox 9">
            <a:extLst>
              <a:ext uri="{FF2B5EF4-FFF2-40B4-BE49-F238E27FC236}">
                <a16:creationId xmlns:a16="http://schemas.microsoft.com/office/drawing/2014/main" id="{EF68548A-4F53-4229-9F20-B48170E48B36}"/>
              </a:ext>
            </a:extLst>
          </p:cNvPr>
          <p:cNvSpPr txBox="1"/>
          <p:nvPr/>
        </p:nvSpPr>
        <p:spPr>
          <a:xfrm>
            <a:off x="410542" y="1546421"/>
            <a:ext cx="11370916" cy="3539430"/>
          </a:xfrm>
          <a:prstGeom prst="rect">
            <a:avLst/>
          </a:prstGeom>
          <a:noFill/>
        </p:spPr>
        <p:txBody>
          <a:bodyPr wrap="square">
            <a:spAutoFit/>
          </a:bodyPr>
          <a:lstStyle/>
          <a:p>
            <a:r>
              <a:rPr lang="en-US" sz="3200" b="1" dirty="0"/>
              <a:t>Acknowledgment</a:t>
            </a:r>
          </a:p>
          <a:p>
            <a:pPr marL="457200" indent="-457200">
              <a:buFont typeface="Arial" panose="020B0604020202020204" pitchFamily="34" charset="0"/>
              <a:buChar char="•"/>
            </a:pPr>
            <a:r>
              <a:rPr lang="en-US" sz="3200" dirty="0"/>
              <a:t>There still may be a collision resulting in destroyed data.</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 data may be corrupted during the transmission.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 </a:t>
            </a:r>
            <a:r>
              <a:rPr lang="en-US" sz="3200" dirty="0">
                <a:solidFill>
                  <a:srgbClr val="C00000"/>
                </a:solidFill>
              </a:rPr>
              <a:t>positive acknowledgment and the time-out timer </a:t>
            </a:r>
            <a:r>
              <a:rPr lang="en-US" sz="3200" dirty="0"/>
              <a:t>can help guarantee that the receiver has received the frame.</a:t>
            </a:r>
          </a:p>
        </p:txBody>
      </p:sp>
    </p:spTree>
    <p:extLst>
      <p:ext uri="{BB962C8B-B14F-4D97-AF65-F5344CB8AC3E}">
        <p14:creationId xmlns:p14="http://schemas.microsoft.com/office/powerpoint/2010/main" val="15385337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80123"/>
            <a:ext cx="7543800" cy="1073807"/>
          </a:xfrm>
        </p:spPr>
        <p:txBody>
          <a:bodyPr>
            <a:noAutofit/>
          </a:bodyPr>
          <a:lstStyle/>
          <a:p>
            <a:pPr algn="ctr"/>
            <a:r>
              <a:rPr lang="en-US" sz="3600" b="1" dirty="0">
                <a:solidFill>
                  <a:srgbClr val="C00000"/>
                </a:solidFill>
                <a:latin typeface="Marcellus" panose="020E0602050203020307" pitchFamily="34" charset="0"/>
              </a:rPr>
              <a:t>CSMA/CA: Flow Chart</a:t>
            </a:r>
          </a:p>
        </p:txBody>
      </p:sp>
      <p:pic>
        <p:nvPicPr>
          <p:cNvPr id="5" name="Picture 4">
            <a:extLst>
              <a:ext uri="{FF2B5EF4-FFF2-40B4-BE49-F238E27FC236}">
                <a16:creationId xmlns:a16="http://schemas.microsoft.com/office/drawing/2014/main" id="{A3705766-B183-4AB3-B6AB-09CE0CC8039F}"/>
              </a:ext>
            </a:extLst>
          </p:cNvPr>
          <p:cNvPicPr>
            <a:picLocks noChangeAspect="1"/>
          </p:cNvPicPr>
          <p:nvPr/>
        </p:nvPicPr>
        <p:blipFill>
          <a:blip r:embed="rId6"/>
          <a:stretch>
            <a:fillRect/>
          </a:stretch>
        </p:blipFill>
        <p:spPr>
          <a:xfrm>
            <a:off x="2426120" y="0"/>
            <a:ext cx="6878139" cy="6853131"/>
          </a:xfrm>
          <a:prstGeom prst="rect">
            <a:avLst/>
          </a:prstGeom>
        </p:spPr>
      </p:pic>
    </p:spTree>
    <p:extLst>
      <p:ext uri="{BB962C8B-B14F-4D97-AF65-F5344CB8AC3E}">
        <p14:creationId xmlns:p14="http://schemas.microsoft.com/office/powerpoint/2010/main" val="281832988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617027"/>
            <a:ext cx="7543800" cy="1073807"/>
          </a:xfrm>
        </p:spPr>
        <p:txBody>
          <a:bodyPr>
            <a:noAutofit/>
          </a:bodyPr>
          <a:lstStyle/>
          <a:p>
            <a:pPr algn="ctr"/>
            <a:r>
              <a:rPr lang="en-US" sz="3600" b="1" dirty="0">
                <a:solidFill>
                  <a:srgbClr val="C00000"/>
                </a:solidFill>
                <a:latin typeface="Marcellus" panose="020E0602050203020307" pitchFamily="34" charset="0"/>
              </a:rPr>
              <a:t>CSMA/CA: Hidden and Exposed Terminal Problem**</a:t>
            </a:r>
          </a:p>
        </p:txBody>
      </p:sp>
      <p:pic>
        <p:nvPicPr>
          <p:cNvPr id="2" name="Picture 1">
            <a:extLst>
              <a:ext uri="{FF2B5EF4-FFF2-40B4-BE49-F238E27FC236}">
                <a16:creationId xmlns:a16="http://schemas.microsoft.com/office/drawing/2014/main" id="{9C31BBB3-53BD-0C00-286C-6B07F861FBDA}"/>
              </a:ext>
            </a:extLst>
          </p:cNvPr>
          <p:cNvPicPr>
            <a:picLocks noChangeAspect="1"/>
          </p:cNvPicPr>
          <p:nvPr/>
        </p:nvPicPr>
        <p:blipFill>
          <a:blip r:embed="rId6"/>
          <a:stretch>
            <a:fillRect/>
          </a:stretch>
        </p:blipFill>
        <p:spPr>
          <a:xfrm>
            <a:off x="1562986" y="2635739"/>
            <a:ext cx="8760372" cy="3175635"/>
          </a:xfrm>
          <a:prstGeom prst="rect">
            <a:avLst/>
          </a:prstGeom>
        </p:spPr>
      </p:pic>
    </p:spTree>
    <p:extLst>
      <p:ext uri="{BB962C8B-B14F-4D97-AF65-F5344CB8AC3E}">
        <p14:creationId xmlns:p14="http://schemas.microsoft.com/office/powerpoint/2010/main" val="41934634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463026"/>
            <a:ext cx="7543800" cy="1073807"/>
          </a:xfrm>
        </p:spPr>
        <p:txBody>
          <a:bodyPr>
            <a:noAutofit/>
          </a:bodyPr>
          <a:lstStyle/>
          <a:p>
            <a:pPr algn="ctr"/>
            <a:r>
              <a:rPr lang="en-US" sz="3600" b="1" dirty="0">
                <a:solidFill>
                  <a:srgbClr val="C00000"/>
                </a:solidFill>
                <a:latin typeface="Marcellus" panose="020E0602050203020307" pitchFamily="34" charset="0"/>
              </a:rPr>
              <a:t>Controlled Access</a:t>
            </a:r>
          </a:p>
        </p:txBody>
      </p:sp>
      <p:sp>
        <p:nvSpPr>
          <p:cNvPr id="10" name="TextBox 9">
            <a:extLst>
              <a:ext uri="{FF2B5EF4-FFF2-40B4-BE49-F238E27FC236}">
                <a16:creationId xmlns:a16="http://schemas.microsoft.com/office/drawing/2014/main" id="{F4EA75DB-EFCA-4124-B543-5FC9EBE49425}"/>
              </a:ext>
            </a:extLst>
          </p:cNvPr>
          <p:cNvSpPr txBox="1"/>
          <p:nvPr/>
        </p:nvSpPr>
        <p:spPr>
          <a:xfrm>
            <a:off x="777240" y="1498015"/>
            <a:ext cx="9784080" cy="5016758"/>
          </a:xfrm>
          <a:prstGeom prst="rect">
            <a:avLst/>
          </a:prstGeom>
          <a:noFill/>
        </p:spPr>
        <p:txBody>
          <a:bodyPr wrap="square">
            <a:spAutoFit/>
          </a:bodyPr>
          <a:lstStyle/>
          <a:p>
            <a:r>
              <a:rPr lang="en-US" sz="3200" dirty="0"/>
              <a:t>In controlled access, the stations consult one another to find which station has the right to send.</a:t>
            </a:r>
          </a:p>
          <a:p>
            <a:endParaRPr lang="en-US" sz="3200" dirty="0"/>
          </a:p>
          <a:p>
            <a:pPr marL="457200" indent="-457200">
              <a:buFont typeface="Arial" panose="020B0604020202020204" pitchFamily="34" charset="0"/>
              <a:buChar char="•"/>
            </a:pPr>
            <a:r>
              <a:rPr lang="en-US" sz="3200" dirty="0"/>
              <a:t>A station must be authorized by someone (e.g., other stations) before transmitting</a:t>
            </a:r>
          </a:p>
          <a:p>
            <a:pPr marL="457200" indent="-457200">
              <a:buFont typeface="Arial" panose="020B0604020202020204" pitchFamily="34" charset="0"/>
              <a:buChar char="•"/>
            </a:pPr>
            <a:r>
              <a:rPr lang="en-US" sz="3200" dirty="0"/>
              <a:t>Three common methods:</a:t>
            </a:r>
          </a:p>
          <a:p>
            <a:pPr marL="1828800" lvl="3" indent="-457200">
              <a:buFont typeface="Courier New" panose="02070309020205020404" pitchFamily="49" charset="0"/>
              <a:buChar char="o"/>
            </a:pPr>
            <a:r>
              <a:rPr lang="en-US" sz="3200" dirty="0"/>
              <a:t>Reservation</a:t>
            </a:r>
          </a:p>
          <a:p>
            <a:pPr marL="1828800" lvl="3" indent="-457200">
              <a:buFont typeface="Courier New" panose="02070309020205020404" pitchFamily="49" charset="0"/>
              <a:buChar char="o"/>
            </a:pPr>
            <a:r>
              <a:rPr lang="en-US" sz="3200" dirty="0"/>
              <a:t>Polling</a:t>
            </a:r>
          </a:p>
          <a:p>
            <a:pPr marL="1828800" lvl="3" indent="-457200">
              <a:buFont typeface="Courier New" panose="02070309020205020404" pitchFamily="49" charset="0"/>
              <a:buChar char="o"/>
            </a:pPr>
            <a:r>
              <a:rPr lang="en-US" sz="3200" dirty="0"/>
              <a:t>Token passing</a:t>
            </a:r>
          </a:p>
          <a:p>
            <a:endParaRPr lang="en-US" sz="3200" dirty="0"/>
          </a:p>
        </p:txBody>
      </p:sp>
    </p:spTree>
    <p:extLst>
      <p:ext uri="{BB962C8B-B14F-4D97-AF65-F5344CB8AC3E}">
        <p14:creationId xmlns:p14="http://schemas.microsoft.com/office/powerpoint/2010/main" val="12850318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463026"/>
            <a:ext cx="7543800" cy="1073807"/>
          </a:xfrm>
        </p:spPr>
        <p:txBody>
          <a:bodyPr>
            <a:noAutofit/>
          </a:bodyPr>
          <a:lstStyle/>
          <a:p>
            <a:pPr algn="ctr"/>
            <a:r>
              <a:rPr lang="en-US" sz="3600" b="1" dirty="0">
                <a:solidFill>
                  <a:srgbClr val="C00000"/>
                </a:solidFill>
                <a:latin typeface="Marcellus" panose="020E0602050203020307" pitchFamily="34" charset="0"/>
              </a:rPr>
              <a:t>Reservation</a:t>
            </a:r>
          </a:p>
        </p:txBody>
      </p:sp>
      <p:sp>
        <p:nvSpPr>
          <p:cNvPr id="10" name="TextBox 9">
            <a:extLst>
              <a:ext uri="{FF2B5EF4-FFF2-40B4-BE49-F238E27FC236}">
                <a16:creationId xmlns:a16="http://schemas.microsoft.com/office/drawing/2014/main" id="{F4EA75DB-EFCA-4124-B543-5FC9EBE49425}"/>
              </a:ext>
            </a:extLst>
          </p:cNvPr>
          <p:cNvSpPr txBox="1"/>
          <p:nvPr/>
        </p:nvSpPr>
        <p:spPr>
          <a:xfrm>
            <a:off x="803909" y="1343931"/>
            <a:ext cx="10241280" cy="5509200"/>
          </a:xfrm>
          <a:prstGeom prst="rect">
            <a:avLst/>
          </a:prstGeom>
          <a:noFill/>
        </p:spPr>
        <p:txBody>
          <a:bodyPr wrap="square">
            <a:spAutoFit/>
          </a:bodyPr>
          <a:lstStyle/>
          <a:p>
            <a:pPr marL="457200" indent="-457200">
              <a:buFont typeface="Arial" panose="020B0604020202020204" pitchFamily="34" charset="0"/>
              <a:buChar char="•"/>
            </a:pPr>
            <a:r>
              <a:rPr lang="en-US" sz="3200" dirty="0"/>
              <a:t>a station needs to make a reservation before sending data.</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Time is divided into intervals.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 reservation frame precedes the data frames sent in that interval.</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N stations in the system, there are exactly N reservation mini-slots</a:t>
            </a:r>
          </a:p>
          <a:p>
            <a:endParaRPr lang="en-US" sz="3200" dirty="0"/>
          </a:p>
        </p:txBody>
      </p:sp>
    </p:spTree>
    <p:extLst>
      <p:ext uri="{BB962C8B-B14F-4D97-AF65-F5344CB8AC3E}">
        <p14:creationId xmlns:p14="http://schemas.microsoft.com/office/powerpoint/2010/main" val="8245474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463026"/>
            <a:ext cx="7543800" cy="1073807"/>
          </a:xfrm>
        </p:spPr>
        <p:txBody>
          <a:bodyPr>
            <a:noAutofit/>
          </a:bodyPr>
          <a:lstStyle/>
          <a:p>
            <a:pPr algn="ctr"/>
            <a:r>
              <a:rPr lang="en-US" sz="3600" b="1" dirty="0">
                <a:solidFill>
                  <a:srgbClr val="C00000"/>
                </a:solidFill>
                <a:latin typeface="Marcellus" panose="020E0602050203020307" pitchFamily="34" charset="0"/>
              </a:rPr>
              <a:t>Reservation Method</a:t>
            </a:r>
          </a:p>
        </p:txBody>
      </p:sp>
      <p:pic>
        <p:nvPicPr>
          <p:cNvPr id="3" name="Picture 2">
            <a:extLst>
              <a:ext uri="{FF2B5EF4-FFF2-40B4-BE49-F238E27FC236}">
                <a16:creationId xmlns:a16="http://schemas.microsoft.com/office/drawing/2014/main" id="{C2827030-F4E8-4DE8-A661-E57BADA735ED}"/>
              </a:ext>
            </a:extLst>
          </p:cNvPr>
          <p:cNvPicPr>
            <a:picLocks noChangeAspect="1"/>
          </p:cNvPicPr>
          <p:nvPr/>
        </p:nvPicPr>
        <p:blipFill>
          <a:blip r:embed="rId6"/>
          <a:stretch>
            <a:fillRect/>
          </a:stretch>
        </p:blipFill>
        <p:spPr>
          <a:xfrm>
            <a:off x="1551572" y="2164000"/>
            <a:ext cx="7864522" cy="1828959"/>
          </a:xfrm>
          <a:prstGeom prst="rect">
            <a:avLst/>
          </a:prstGeom>
        </p:spPr>
      </p:pic>
    </p:spTree>
    <p:extLst>
      <p:ext uri="{BB962C8B-B14F-4D97-AF65-F5344CB8AC3E}">
        <p14:creationId xmlns:p14="http://schemas.microsoft.com/office/powerpoint/2010/main" val="4199232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Example 1(Cont.)</a:t>
            </a:r>
            <a:endParaRPr lang="en-US" sz="36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pic>
        <p:nvPicPr>
          <p:cNvPr id="5" name="Picture 4">
            <a:extLst>
              <a:ext uri="{FF2B5EF4-FFF2-40B4-BE49-F238E27FC236}">
                <a16:creationId xmlns:a16="http://schemas.microsoft.com/office/drawing/2014/main" id="{BCFFFBFA-B02F-430A-981A-60FB697D9FE4}"/>
              </a:ext>
            </a:extLst>
          </p:cNvPr>
          <p:cNvPicPr>
            <a:picLocks noChangeAspect="1"/>
          </p:cNvPicPr>
          <p:nvPr/>
        </p:nvPicPr>
        <p:blipFill>
          <a:blip r:embed="rId6"/>
          <a:stretch>
            <a:fillRect/>
          </a:stretch>
        </p:blipFill>
        <p:spPr>
          <a:xfrm>
            <a:off x="1825382" y="1661007"/>
            <a:ext cx="8541236" cy="3535986"/>
          </a:xfrm>
          <a:prstGeom prst="rect">
            <a:avLst/>
          </a:prstGeom>
        </p:spPr>
      </p:pic>
      <p:sp>
        <p:nvSpPr>
          <p:cNvPr id="12" name="TextBox 11">
            <a:extLst>
              <a:ext uri="{FF2B5EF4-FFF2-40B4-BE49-F238E27FC236}">
                <a16:creationId xmlns:a16="http://schemas.microsoft.com/office/drawing/2014/main" id="{2A919562-8451-4DCF-8005-C65D518CDB34}"/>
              </a:ext>
            </a:extLst>
          </p:cNvPr>
          <p:cNvSpPr txBox="1"/>
          <p:nvPr/>
        </p:nvSpPr>
        <p:spPr>
          <a:xfrm>
            <a:off x="3017520" y="4895435"/>
            <a:ext cx="615696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mn-ea"/>
                <a:cs typeface="+mn-cs"/>
              </a:rPr>
              <a:t>Table 10.1  </a:t>
            </a:r>
            <a:r>
              <a:rPr kumimoji="0" lang="en-US" altLang="en-US" sz="2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 code for error detection (Example 1)</a:t>
            </a:r>
          </a:p>
        </p:txBody>
      </p:sp>
    </p:spTree>
    <p:extLst>
      <p:ext uri="{BB962C8B-B14F-4D97-AF65-F5344CB8AC3E}">
        <p14:creationId xmlns:p14="http://schemas.microsoft.com/office/powerpoint/2010/main" val="5217375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463026"/>
            <a:ext cx="7543800" cy="1073807"/>
          </a:xfrm>
        </p:spPr>
        <p:txBody>
          <a:bodyPr>
            <a:noAutofit/>
          </a:bodyPr>
          <a:lstStyle/>
          <a:p>
            <a:pPr algn="ctr"/>
            <a:r>
              <a:rPr lang="en-US" sz="3600" b="1" dirty="0">
                <a:solidFill>
                  <a:srgbClr val="C00000"/>
                </a:solidFill>
                <a:latin typeface="Marcellus" panose="020E0602050203020307" pitchFamily="34" charset="0"/>
              </a:rPr>
              <a:t>Polling Method</a:t>
            </a:r>
          </a:p>
        </p:txBody>
      </p:sp>
      <p:sp>
        <p:nvSpPr>
          <p:cNvPr id="2" name="TextBox 1">
            <a:extLst>
              <a:ext uri="{FF2B5EF4-FFF2-40B4-BE49-F238E27FC236}">
                <a16:creationId xmlns:a16="http://schemas.microsoft.com/office/drawing/2014/main" id="{222CBAFA-1B75-4E7B-B01F-2FF176BB6F0E}"/>
              </a:ext>
            </a:extLst>
          </p:cNvPr>
          <p:cNvSpPr txBox="1"/>
          <p:nvPr/>
        </p:nvSpPr>
        <p:spPr>
          <a:xfrm>
            <a:off x="803909" y="1343931"/>
            <a:ext cx="10241280" cy="4524315"/>
          </a:xfrm>
          <a:prstGeom prst="rect">
            <a:avLst/>
          </a:prstGeom>
          <a:noFill/>
        </p:spPr>
        <p:txBody>
          <a:bodyPr wrap="square">
            <a:spAutoFit/>
          </a:bodyPr>
          <a:lstStyle/>
          <a:p>
            <a:pPr marL="457200" indent="-457200">
              <a:buFont typeface="Arial" panose="020B0604020202020204" pitchFamily="34" charset="0"/>
              <a:buChar char="•"/>
            </a:pPr>
            <a:r>
              <a:rPr lang="en-US" sz="3200" dirty="0"/>
              <a:t>Polling works with topologies in which one device is designated as a primary station and the other devices are secondary stations.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All data exchanges must be made through the primary device.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It is up to the primary device to determine which device is allowed to use the channel</a:t>
            </a:r>
          </a:p>
        </p:txBody>
      </p:sp>
    </p:spTree>
    <p:extLst>
      <p:ext uri="{BB962C8B-B14F-4D97-AF65-F5344CB8AC3E}">
        <p14:creationId xmlns:p14="http://schemas.microsoft.com/office/powerpoint/2010/main" val="39178340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463026"/>
            <a:ext cx="7543800" cy="1073807"/>
          </a:xfrm>
        </p:spPr>
        <p:txBody>
          <a:bodyPr>
            <a:noAutofit/>
          </a:bodyPr>
          <a:lstStyle/>
          <a:p>
            <a:pPr algn="ctr"/>
            <a:r>
              <a:rPr lang="en-US" sz="3600" b="1" dirty="0">
                <a:solidFill>
                  <a:srgbClr val="C00000"/>
                </a:solidFill>
                <a:latin typeface="Marcellus" panose="020E0602050203020307" pitchFamily="34" charset="0"/>
              </a:rPr>
              <a:t>Polling Method</a:t>
            </a:r>
          </a:p>
        </p:txBody>
      </p:sp>
      <p:sp>
        <p:nvSpPr>
          <p:cNvPr id="2" name="TextBox 1">
            <a:extLst>
              <a:ext uri="{FF2B5EF4-FFF2-40B4-BE49-F238E27FC236}">
                <a16:creationId xmlns:a16="http://schemas.microsoft.com/office/drawing/2014/main" id="{222CBAFA-1B75-4E7B-B01F-2FF176BB6F0E}"/>
              </a:ext>
            </a:extLst>
          </p:cNvPr>
          <p:cNvSpPr txBox="1"/>
          <p:nvPr/>
        </p:nvSpPr>
        <p:spPr>
          <a:xfrm>
            <a:off x="803909" y="1343931"/>
            <a:ext cx="10241280" cy="3539430"/>
          </a:xfrm>
          <a:prstGeom prst="rect">
            <a:avLst/>
          </a:prstGeom>
          <a:noFill/>
        </p:spPr>
        <p:txBody>
          <a:bodyPr wrap="square">
            <a:spAutoFit/>
          </a:bodyPr>
          <a:lstStyle/>
          <a:p>
            <a:pPr marL="457200" indent="-457200">
              <a:buFont typeface="Arial" panose="020B0604020202020204" pitchFamily="34" charset="0"/>
              <a:buChar char="•"/>
            </a:pPr>
            <a:r>
              <a:rPr lang="en-US" sz="3200" dirty="0"/>
              <a:t>primary device - always the initiator of a session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 </a:t>
            </a:r>
            <a:r>
              <a:rPr lang="en-US" sz="3200" dirty="0">
                <a:solidFill>
                  <a:srgbClr val="C00000"/>
                </a:solidFill>
              </a:rPr>
              <a:t>select</a:t>
            </a:r>
            <a:r>
              <a:rPr lang="en-US" sz="3200" dirty="0"/>
              <a:t> function is used whenever the primary device has something to send.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 </a:t>
            </a:r>
            <a:r>
              <a:rPr lang="en-US" sz="3200" dirty="0">
                <a:solidFill>
                  <a:srgbClr val="C00000"/>
                </a:solidFill>
              </a:rPr>
              <a:t>poll </a:t>
            </a:r>
            <a:r>
              <a:rPr lang="en-US" sz="3200" dirty="0"/>
              <a:t>function is used by the primary device to solicit transmissions from the secondary devices.</a:t>
            </a:r>
          </a:p>
        </p:txBody>
      </p:sp>
    </p:spTree>
    <p:extLst>
      <p:ext uri="{BB962C8B-B14F-4D97-AF65-F5344CB8AC3E}">
        <p14:creationId xmlns:p14="http://schemas.microsoft.com/office/powerpoint/2010/main" val="42734563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463026"/>
            <a:ext cx="7543800" cy="1073807"/>
          </a:xfrm>
        </p:spPr>
        <p:txBody>
          <a:bodyPr>
            <a:noAutofit/>
          </a:bodyPr>
          <a:lstStyle/>
          <a:p>
            <a:pPr algn="ctr"/>
            <a:r>
              <a:rPr lang="en-US" sz="3600" b="1" dirty="0">
                <a:solidFill>
                  <a:srgbClr val="C00000"/>
                </a:solidFill>
                <a:latin typeface="Marcellus" panose="020E0602050203020307" pitchFamily="34" charset="0"/>
              </a:rPr>
              <a:t>Polling Method</a:t>
            </a:r>
          </a:p>
        </p:txBody>
      </p:sp>
      <p:pic>
        <p:nvPicPr>
          <p:cNvPr id="5" name="Picture 4">
            <a:extLst>
              <a:ext uri="{FF2B5EF4-FFF2-40B4-BE49-F238E27FC236}">
                <a16:creationId xmlns:a16="http://schemas.microsoft.com/office/drawing/2014/main" id="{E386492A-9365-4452-B8B7-648E932969BE}"/>
              </a:ext>
            </a:extLst>
          </p:cNvPr>
          <p:cNvPicPr>
            <a:picLocks noChangeAspect="1"/>
          </p:cNvPicPr>
          <p:nvPr/>
        </p:nvPicPr>
        <p:blipFill>
          <a:blip r:embed="rId6"/>
          <a:stretch>
            <a:fillRect/>
          </a:stretch>
        </p:blipFill>
        <p:spPr>
          <a:xfrm>
            <a:off x="1681365" y="2159239"/>
            <a:ext cx="8486368" cy="3078747"/>
          </a:xfrm>
          <a:prstGeom prst="rect">
            <a:avLst/>
          </a:prstGeom>
        </p:spPr>
      </p:pic>
    </p:spTree>
    <p:extLst>
      <p:ext uri="{BB962C8B-B14F-4D97-AF65-F5344CB8AC3E}">
        <p14:creationId xmlns:p14="http://schemas.microsoft.com/office/powerpoint/2010/main" val="26683887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463026"/>
            <a:ext cx="7543800" cy="1073807"/>
          </a:xfrm>
        </p:spPr>
        <p:txBody>
          <a:bodyPr>
            <a:noAutofit/>
          </a:bodyPr>
          <a:lstStyle/>
          <a:p>
            <a:pPr algn="ctr"/>
            <a:r>
              <a:rPr lang="en-US" sz="3600" b="1" dirty="0">
                <a:solidFill>
                  <a:srgbClr val="C00000"/>
                </a:solidFill>
                <a:latin typeface="Marcellus" panose="020E0602050203020307" pitchFamily="34" charset="0"/>
              </a:rPr>
              <a:t>Token Passing</a:t>
            </a:r>
          </a:p>
        </p:txBody>
      </p:sp>
      <p:sp>
        <p:nvSpPr>
          <p:cNvPr id="2" name="TextBox 1">
            <a:extLst>
              <a:ext uri="{FF2B5EF4-FFF2-40B4-BE49-F238E27FC236}">
                <a16:creationId xmlns:a16="http://schemas.microsoft.com/office/drawing/2014/main" id="{222CBAFA-1B75-4E7B-B01F-2FF176BB6F0E}"/>
              </a:ext>
            </a:extLst>
          </p:cNvPr>
          <p:cNvSpPr txBox="1"/>
          <p:nvPr/>
        </p:nvSpPr>
        <p:spPr>
          <a:xfrm>
            <a:off x="803909" y="1343931"/>
            <a:ext cx="10241280" cy="5016758"/>
          </a:xfrm>
          <a:prstGeom prst="rect">
            <a:avLst/>
          </a:prstGeom>
          <a:noFill/>
        </p:spPr>
        <p:txBody>
          <a:bodyPr wrap="square">
            <a:spAutoFit/>
          </a:bodyPr>
          <a:lstStyle/>
          <a:p>
            <a:pPr marL="457200" indent="-457200">
              <a:buFont typeface="Arial" panose="020B0604020202020204" pitchFamily="34" charset="0"/>
              <a:buChar char="•"/>
            </a:pPr>
            <a:r>
              <a:rPr lang="en-US" sz="3200" dirty="0"/>
              <a:t>the stations in a network are organized in a logical ring.</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for each station, there is a predecessor and a successor.</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current station is the one that is accessing the channel now.</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right to this access has been passed from the predecessor to the current station.</a:t>
            </a:r>
          </a:p>
          <a:p>
            <a:pPr marL="457200" indent="-457200">
              <a:buFont typeface="Arial" panose="020B0604020202020204" pitchFamily="34" charset="0"/>
              <a:buChar char="•"/>
            </a:pPr>
            <a:endParaRPr lang="en-US" sz="3200" dirty="0"/>
          </a:p>
        </p:txBody>
      </p:sp>
    </p:spTree>
    <p:extLst>
      <p:ext uri="{BB962C8B-B14F-4D97-AF65-F5344CB8AC3E}">
        <p14:creationId xmlns:p14="http://schemas.microsoft.com/office/powerpoint/2010/main" val="35078654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109877"/>
            <a:ext cx="7543800" cy="1073807"/>
          </a:xfrm>
        </p:spPr>
        <p:txBody>
          <a:bodyPr>
            <a:noAutofit/>
          </a:bodyPr>
          <a:lstStyle/>
          <a:p>
            <a:pPr algn="ctr"/>
            <a:r>
              <a:rPr lang="en-US" sz="3600" b="1" dirty="0">
                <a:solidFill>
                  <a:srgbClr val="C00000"/>
                </a:solidFill>
                <a:latin typeface="Marcellus" panose="020E0602050203020307" pitchFamily="34" charset="0"/>
              </a:rPr>
              <a:t>Token Passing</a:t>
            </a:r>
          </a:p>
        </p:txBody>
      </p:sp>
      <p:sp>
        <p:nvSpPr>
          <p:cNvPr id="2" name="TextBox 1">
            <a:extLst>
              <a:ext uri="{FF2B5EF4-FFF2-40B4-BE49-F238E27FC236}">
                <a16:creationId xmlns:a16="http://schemas.microsoft.com/office/drawing/2014/main" id="{222CBAFA-1B75-4E7B-B01F-2FF176BB6F0E}"/>
              </a:ext>
            </a:extLst>
          </p:cNvPr>
          <p:cNvSpPr txBox="1"/>
          <p:nvPr/>
        </p:nvSpPr>
        <p:spPr>
          <a:xfrm>
            <a:off x="803909" y="963930"/>
            <a:ext cx="10241280" cy="5016758"/>
          </a:xfrm>
          <a:prstGeom prst="rect">
            <a:avLst/>
          </a:prstGeom>
          <a:noFill/>
        </p:spPr>
        <p:txBody>
          <a:bodyPr wrap="square">
            <a:spAutoFit/>
          </a:bodyPr>
          <a:lstStyle/>
          <a:p>
            <a:pPr marL="457200" indent="-457200">
              <a:buFont typeface="Arial" panose="020B0604020202020204" pitchFamily="34" charset="0"/>
              <a:buChar char="•"/>
            </a:pPr>
            <a:r>
              <a:rPr lang="en-US" sz="3200" dirty="0"/>
              <a:t>right will be passed to the successor when the current station has no more data to send.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 special packet called a token circulates through the ring.</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Token management is needed for this access method.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Stations must be limited in the time they can have possession of the token.</a:t>
            </a:r>
          </a:p>
          <a:p>
            <a:endParaRPr lang="en-US" sz="3200" dirty="0"/>
          </a:p>
        </p:txBody>
      </p:sp>
    </p:spTree>
    <p:extLst>
      <p:ext uri="{BB962C8B-B14F-4D97-AF65-F5344CB8AC3E}">
        <p14:creationId xmlns:p14="http://schemas.microsoft.com/office/powerpoint/2010/main" val="35578898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109877"/>
            <a:ext cx="7543800" cy="1073807"/>
          </a:xfrm>
        </p:spPr>
        <p:txBody>
          <a:bodyPr>
            <a:noAutofit/>
          </a:bodyPr>
          <a:lstStyle/>
          <a:p>
            <a:pPr algn="ctr"/>
            <a:r>
              <a:rPr lang="en-US" sz="3600" b="1" dirty="0">
                <a:solidFill>
                  <a:srgbClr val="C00000"/>
                </a:solidFill>
                <a:latin typeface="Marcellus" panose="020E0602050203020307" pitchFamily="34" charset="0"/>
              </a:rPr>
              <a:t>Token Passing</a:t>
            </a:r>
          </a:p>
        </p:txBody>
      </p:sp>
      <p:sp>
        <p:nvSpPr>
          <p:cNvPr id="2" name="TextBox 1">
            <a:extLst>
              <a:ext uri="{FF2B5EF4-FFF2-40B4-BE49-F238E27FC236}">
                <a16:creationId xmlns:a16="http://schemas.microsoft.com/office/drawing/2014/main" id="{222CBAFA-1B75-4E7B-B01F-2FF176BB6F0E}"/>
              </a:ext>
            </a:extLst>
          </p:cNvPr>
          <p:cNvSpPr txBox="1"/>
          <p:nvPr/>
        </p:nvSpPr>
        <p:spPr>
          <a:xfrm>
            <a:off x="803909" y="963930"/>
            <a:ext cx="10241280" cy="5509200"/>
          </a:xfrm>
          <a:prstGeom prst="rect">
            <a:avLst/>
          </a:prstGeom>
          <a:noFill/>
        </p:spPr>
        <p:txBody>
          <a:bodyPr wrap="square">
            <a:spAutoFit/>
          </a:bodyPr>
          <a:lstStyle/>
          <a:p>
            <a:pPr marL="457200" indent="-457200">
              <a:buFont typeface="Arial" panose="020B0604020202020204" pitchFamily="34" charset="0"/>
              <a:buChar char="•"/>
            </a:pPr>
            <a:r>
              <a:rPr lang="en-US" sz="3200" dirty="0"/>
              <a:t>token must be monitored to ensure it has not been lost or destroyed.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assign priorities to the stations and to the types of data being transmitted.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make low-priority stations release the token to high priority stations.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3753955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131211"/>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152649" y="-19725"/>
            <a:ext cx="7543800" cy="1073807"/>
          </a:xfrm>
        </p:spPr>
        <p:txBody>
          <a:bodyPr>
            <a:noAutofit/>
          </a:bodyPr>
          <a:lstStyle/>
          <a:p>
            <a:pPr algn="ctr"/>
            <a:r>
              <a:rPr lang="en-US" sz="3600" b="1" dirty="0">
                <a:solidFill>
                  <a:srgbClr val="C00000"/>
                </a:solidFill>
                <a:latin typeface="Marcellus" panose="020E0602050203020307" pitchFamily="34" charset="0"/>
              </a:rPr>
              <a:t>Token Passing</a:t>
            </a:r>
          </a:p>
        </p:txBody>
      </p:sp>
      <p:pic>
        <p:nvPicPr>
          <p:cNvPr id="5" name="Picture 4">
            <a:extLst>
              <a:ext uri="{FF2B5EF4-FFF2-40B4-BE49-F238E27FC236}">
                <a16:creationId xmlns:a16="http://schemas.microsoft.com/office/drawing/2014/main" id="{8A237723-9DB4-4D5A-994C-5A11CD892E80}"/>
              </a:ext>
            </a:extLst>
          </p:cNvPr>
          <p:cNvPicPr>
            <a:picLocks noChangeAspect="1"/>
          </p:cNvPicPr>
          <p:nvPr/>
        </p:nvPicPr>
        <p:blipFill>
          <a:blip r:embed="rId6"/>
          <a:stretch>
            <a:fillRect/>
          </a:stretch>
        </p:blipFill>
        <p:spPr>
          <a:xfrm>
            <a:off x="2313638" y="1253779"/>
            <a:ext cx="7102456" cy="5035732"/>
          </a:xfrm>
          <a:prstGeom prst="rect">
            <a:avLst/>
          </a:prstGeom>
        </p:spPr>
      </p:pic>
    </p:spTree>
    <p:extLst>
      <p:ext uri="{BB962C8B-B14F-4D97-AF65-F5344CB8AC3E}">
        <p14:creationId xmlns:p14="http://schemas.microsoft.com/office/powerpoint/2010/main" val="6702117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2296633" y="25633"/>
            <a:ext cx="5656519" cy="689932"/>
          </a:xfrm>
          <a:prstGeom prst="rect">
            <a:avLst/>
          </a:prstGeom>
        </p:spPr>
        <p:txBody>
          <a:bodyPr vert="horz" wrap="square" lIns="0" tIns="12700" rIns="0" bIns="0" rtlCol="0">
            <a:spAutoFit/>
          </a:bodyPr>
          <a:lstStyle/>
          <a:p>
            <a:pPr marL="12700" algn="ctr">
              <a:lnSpc>
                <a:spcPct val="100000"/>
              </a:lnSpc>
              <a:spcBef>
                <a:spcPts val="100"/>
              </a:spcBef>
            </a:pPr>
            <a:r>
              <a:rPr b="1" spc="-10" dirty="0">
                <a:solidFill>
                  <a:srgbClr val="C00000"/>
                </a:solidFill>
                <a:latin typeface="Calibri"/>
                <a:cs typeface="Calibri"/>
              </a:rPr>
              <a:t>Channelization</a:t>
            </a:r>
          </a:p>
        </p:txBody>
      </p:sp>
      <p:sp>
        <p:nvSpPr>
          <p:cNvPr id="5" name="object 5"/>
          <p:cNvSpPr txBox="1"/>
          <p:nvPr/>
        </p:nvSpPr>
        <p:spPr>
          <a:xfrm>
            <a:off x="1191146" y="1885714"/>
            <a:ext cx="8585835" cy="2952750"/>
          </a:xfrm>
          <a:prstGeom prst="rect">
            <a:avLst/>
          </a:prstGeom>
        </p:spPr>
        <p:txBody>
          <a:bodyPr vert="horz" wrap="square" lIns="0" tIns="13335" rIns="0" bIns="0" rtlCol="0">
            <a:spAutoFit/>
          </a:bodyPr>
          <a:lstStyle/>
          <a:p>
            <a:pPr marL="469265" indent="-457200">
              <a:lnSpc>
                <a:spcPct val="100000"/>
              </a:lnSpc>
              <a:spcBef>
                <a:spcPts val="105"/>
              </a:spcBef>
              <a:buFont typeface="Arial MT"/>
              <a:buChar char="•"/>
              <a:tabLst>
                <a:tab pos="469265" algn="l"/>
                <a:tab pos="469900" algn="l"/>
              </a:tabLst>
            </a:pPr>
            <a:r>
              <a:rPr sz="3200" spc="-5" dirty="0">
                <a:latin typeface="Calibri"/>
                <a:cs typeface="Calibri"/>
              </a:rPr>
              <a:t>Similar</a:t>
            </a:r>
            <a:r>
              <a:rPr sz="3200" dirty="0">
                <a:latin typeface="Calibri"/>
                <a:cs typeface="Calibri"/>
              </a:rPr>
              <a:t> </a:t>
            </a:r>
            <a:r>
              <a:rPr sz="3200" spc="-25" dirty="0">
                <a:latin typeface="Calibri"/>
                <a:cs typeface="Calibri"/>
              </a:rPr>
              <a:t>to</a:t>
            </a:r>
            <a:r>
              <a:rPr sz="3200" spc="10" dirty="0">
                <a:latin typeface="Calibri"/>
                <a:cs typeface="Calibri"/>
              </a:rPr>
              <a:t> </a:t>
            </a:r>
            <a:r>
              <a:rPr sz="3200" spc="-10" dirty="0">
                <a:solidFill>
                  <a:srgbClr val="C00000"/>
                </a:solidFill>
                <a:latin typeface="Calibri"/>
                <a:cs typeface="Calibri"/>
              </a:rPr>
              <a:t>multiplexing</a:t>
            </a:r>
            <a:endParaRPr sz="3200" dirty="0">
              <a:latin typeface="Calibri"/>
              <a:cs typeface="Calibri"/>
            </a:endParaRPr>
          </a:p>
          <a:p>
            <a:pPr>
              <a:lnSpc>
                <a:spcPct val="100000"/>
              </a:lnSpc>
              <a:spcBef>
                <a:spcPts val="50"/>
              </a:spcBef>
            </a:pPr>
            <a:endParaRPr sz="3100" dirty="0">
              <a:latin typeface="Calibri"/>
              <a:cs typeface="Calibri"/>
            </a:endParaRPr>
          </a:p>
          <a:p>
            <a:pPr marL="469265" indent="-457200">
              <a:lnSpc>
                <a:spcPct val="100000"/>
              </a:lnSpc>
              <a:spcBef>
                <a:spcPts val="5"/>
              </a:spcBef>
              <a:buFont typeface="Arial MT"/>
              <a:buChar char="•"/>
              <a:tabLst>
                <a:tab pos="469265" algn="l"/>
                <a:tab pos="469900" algn="l"/>
              </a:tabLst>
            </a:pPr>
            <a:r>
              <a:rPr sz="3200" spc="-10" dirty="0">
                <a:latin typeface="Calibri"/>
                <a:cs typeface="Calibri"/>
              </a:rPr>
              <a:t>Three</a:t>
            </a:r>
            <a:r>
              <a:rPr sz="3200" spc="-45" dirty="0">
                <a:latin typeface="Calibri"/>
                <a:cs typeface="Calibri"/>
              </a:rPr>
              <a:t> </a:t>
            </a:r>
            <a:r>
              <a:rPr sz="3200" spc="-5" dirty="0">
                <a:latin typeface="Calibri"/>
                <a:cs typeface="Calibri"/>
              </a:rPr>
              <a:t>schemes</a:t>
            </a:r>
            <a:endParaRPr sz="3200" dirty="0">
              <a:latin typeface="Calibri"/>
              <a:cs typeface="Calibri"/>
            </a:endParaRPr>
          </a:p>
          <a:p>
            <a:pPr marL="1383665" lvl="1" indent="-457834">
              <a:lnSpc>
                <a:spcPct val="100000"/>
              </a:lnSpc>
              <a:buFont typeface="Courier New"/>
              <a:buChar char="o"/>
              <a:tabLst>
                <a:tab pos="1384300" algn="l"/>
              </a:tabLst>
            </a:pPr>
            <a:r>
              <a:rPr sz="3200" spc="-5" dirty="0">
                <a:latin typeface="Calibri"/>
                <a:cs typeface="Calibri"/>
              </a:rPr>
              <a:t>Frequency-Division</a:t>
            </a:r>
            <a:r>
              <a:rPr sz="3200" spc="-10" dirty="0">
                <a:latin typeface="Calibri"/>
                <a:cs typeface="Calibri"/>
              </a:rPr>
              <a:t> </a:t>
            </a:r>
            <a:r>
              <a:rPr sz="3200" spc="-5" dirty="0">
                <a:latin typeface="Calibri"/>
                <a:cs typeface="Calibri"/>
              </a:rPr>
              <a:t>Multiple</a:t>
            </a:r>
            <a:r>
              <a:rPr sz="3200" spc="20" dirty="0">
                <a:latin typeface="Calibri"/>
                <a:cs typeface="Calibri"/>
              </a:rPr>
              <a:t> </a:t>
            </a:r>
            <a:r>
              <a:rPr sz="3200" dirty="0">
                <a:latin typeface="Calibri"/>
                <a:cs typeface="Calibri"/>
              </a:rPr>
              <a:t>Access</a:t>
            </a:r>
            <a:r>
              <a:rPr sz="3200" spc="-35" dirty="0">
                <a:latin typeface="Calibri"/>
                <a:cs typeface="Calibri"/>
              </a:rPr>
              <a:t> </a:t>
            </a:r>
            <a:r>
              <a:rPr sz="3200" spc="-5" dirty="0">
                <a:latin typeface="Calibri"/>
                <a:cs typeface="Calibri"/>
              </a:rPr>
              <a:t>(FDMA)</a:t>
            </a:r>
            <a:endParaRPr sz="3200" dirty="0">
              <a:latin typeface="Calibri"/>
              <a:cs typeface="Calibri"/>
            </a:endParaRPr>
          </a:p>
          <a:p>
            <a:pPr marL="1383665" lvl="1" indent="-457834">
              <a:lnSpc>
                <a:spcPct val="100000"/>
              </a:lnSpc>
              <a:buFont typeface="Courier New"/>
              <a:buChar char="o"/>
              <a:tabLst>
                <a:tab pos="1384300" algn="l"/>
              </a:tabLst>
            </a:pPr>
            <a:r>
              <a:rPr sz="3200" spc="-5" dirty="0">
                <a:latin typeface="Calibri"/>
                <a:cs typeface="Calibri"/>
              </a:rPr>
              <a:t>Time-Division</a:t>
            </a:r>
            <a:r>
              <a:rPr sz="3200" dirty="0">
                <a:latin typeface="Calibri"/>
                <a:cs typeface="Calibri"/>
              </a:rPr>
              <a:t> </a:t>
            </a:r>
            <a:r>
              <a:rPr sz="3200" spc="-5" dirty="0">
                <a:latin typeface="Calibri"/>
                <a:cs typeface="Calibri"/>
              </a:rPr>
              <a:t>Multiple</a:t>
            </a:r>
            <a:r>
              <a:rPr sz="3200" spc="10" dirty="0">
                <a:latin typeface="Calibri"/>
                <a:cs typeface="Calibri"/>
              </a:rPr>
              <a:t> </a:t>
            </a:r>
            <a:r>
              <a:rPr sz="3200" dirty="0">
                <a:latin typeface="Calibri"/>
                <a:cs typeface="Calibri"/>
              </a:rPr>
              <a:t>Access</a:t>
            </a:r>
            <a:r>
              <a:rPr sz="3200" spc="-15" dirty="0">
                <a:latin typeface="Calibri"/>
                <a:cs typeface="Calibri"/>
              </a:rPr>
              <a:t> </a:t>
            </a:r>
            <a:r>
              <a:rPr sz="3200" spc="-5" dirty="0">
                <a:latin typeface="Calibri"/>
                <a:cs typeface="Calibri"/>
              </a:rPr>
              <a:t>(TDMA)</a:t>
            </a:r>
            <a:endParaRPr sz="3200" dirty="0">
              <a:latin typeface="Calibri"/>
              <a:cs typeface="Calibri"/>
            </a:endParaRPr>
          </a:p>
          <a:p>
            <a:pPr marL="1383665" lvl="1" indent="-457834">
              <a:lnSpc>
                <a:spcPct val="100000"/>
              </a:lnSpc>
              <a:buFont typeface="Courier New"/>
              <a:buChar char="o"/>
              <a:tabLst>
                <a:tab pos="1384300" algn="l"/>
              </a:tabLst>
            </a:pPr>
            <a:r>
              <a:rPr sz="3200" spc="-5" dirty="0">
                <a:latin typeface="Calibri"/>
                <a:cs typeface="Calibri"/>
              </a:rPr>
              <a:t>Code-Division</a:t>
            </a:r>
            <a:r>
              <a:rPr sz="3200" spc="5" dirty="0">
                <a:latin typeface="Calibri"/>
                <a:cs typeface="Calibri"/>
              </a:rPr>
              <a:t> </a:t>
            </a:r>
            <a:r>
              <a:rPr sz="3200" spc="-5" dirty="0">
                <a:latin typeface="Calibri"/>
                <a:cs typeface="Calibri"/>
              </a:rPr>
              <a:t>Multiple</a:t>
            </a:r>
            <a:r>
              <a:rPr sz="3200" spc="5" dirty="0">
                <a:latin typeface="Calibri"/>
                <a:cs typeface="Calibri"/>
              </a:rPr>
              <a:t> </a:t>
            </a:r>
            <a:r>
              <a:rPr sz="3200" dirty="0">
                <a:latin typeface="Calibri"/>
                <a:cs typeface="Calibri"/>
              </a:rPr>
              <a:t>Access</a:t>
            </a:r>
            <a:r>
              <a:rPr sz="3200" spc="-35" dirty="0">
                <a:latin typeface="Calibri"/>
                <a:cs typeface="Calibri"/>
              </a:rPr>
              <a:t> </a:t>
            </a:r>
            <a:r>
              <a:rPr sz="3200" spc="-5" dirty="0">
                <a:latin typeface="Calibri"/>
                <a:cs typeface="Calibri"/>
              </a:rPr>
              <a:t>(CDMA)</a:t>
            </a:r>
            <a:endParaRPr sz="3200" dirty="0">
              <a:latin typeface="Calibri"/>
              <a:cs typeface="Calibri"/>
            </a:endParaRPr>
          </a:p>
        </p:txBody>
      </p:sp>
      <p:pic>
        <p:nvPicPr>
          <p:cNvPr id="6" name="Picture 5" descr="A close up of a logo&#10;&#10;Description automatically generated">
            <a:extLst>
              <a:ext uri="{FF2B5EF4-FFF2-40B4-BE49-F238E27FC236}">
                <a16:creationId xmlns:a16="http://schemas.microsoft.com/office/drawing/2014/main" id="{00ACF21C-2A6F-1565-3463-C56676F1826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0" y="95246"/>
            <a:ext cx="2729507" cy="88850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3912781" y="395457"/>
            <a:ext cx="3009014" cy="689932"/>
          </a:xfrm>
          <a:prstGeom prst="rect">
            <a:avLst/>
          </a:prstGeom>
        </p:spPr>
        <p:txBody>
          <a:bodyPr vert="horz" wrap="square" lIns="0" tIns="12700" rIns="0" bIns="0" rtlCol="0">
            <a:spAutoFit/>
          </a:bodyPr>
          <a:lstStyle/>
          <a:p>
            <a:pPr marL="12700" algn="ctr">
              <a:lnSpc>
                <a:spcPct val="100000"/>
              </a:lnSpc>
              <a:spcBef>
                <a:spcPts val="100"/>
              </a:spcBef>
            </a:pPr>
            <a:r>
              <a:rPr b="1" dirty="0">
                <a:solidFill>
                  <a:srgbClr val="C00000"/>
                </a:solidFill>
                <a:latin typeface="Calibri"/>
                <a:cs typeface="Calibri"/>
              </a:rPr>
              <a:t>FDMA</a:t>
            </a:r>
          </a:p>
        </p:txBody>
      </p:sp>
      <p:pic>
        <p:nvPicPr>
          <p:cNvPr id="5" name="object 5"/>
          <p:cNvPicPr/>
          <p:nvPr/>
        </p:nvPicPr>
        <p:blipFill>
          <a:blip r:embed="rId4" cstate="print"/>
          <a:stretch>
            <a:fillRect/>
          </a:stretch>
        </p:blipFill>
        <p:spPr>
          <a:xfrm>
            <a:off x="2314955" y="1179575"/>
            <a:ext cx="7219188" cy="4718304"/>
          </a:xfrm>
          <a:prstGeom prst="rect">
            <a:avLst/>
          </a:prstGeom>
        </p:spPr>
      </p:pic>
      <p:pic>
        <p:nvPicPr>
          <p:cNvPr id="6" name="Picture 5" descr="A close up of a logo&#10;&#10;Description automatically generated">
            <a:extLst>
              <a:ext uri="{FF2B5EF4-FFF2-40B4-BE49-F238E27FC236}">
                <a16:creationId xmlns:a16="http://schemas.microsoft.com/office/drawing/2014/main" id="{5B1FD5EB-3255-D9F2-B386-3C3D82F9568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75981" y="95246"/>
            <a:ext cx="2729507" cy="8885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3320488" y="65591"/>
            <a:ext cx="5313148"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Calibri"/>
                <a:cs typeface="Calibri"/>
              </a:rPr>
              <a:t>FDMA</a:t>
            </a:r>
            <a:r>
              <a:rPr b="1" spc="-30" dirty="0">
                <a:solidFill>
                  <a:srgbClr val="C00000"/>
                </a:solidFill>
                <a:latin typeface="Calibri"/>
                <a:cs typeface="Calibri"/>
              </a:rPr>
              <a:t> </a:t>
            </a:r>
            <a:r>
              <a:rPr b="1" dirty="0">
                <a:solidFill>
                  <a:srgbClr val="C00000"/>
                </a:solidFill>
                <a:latin typeface="Calibri"/>
                <a:cs typeface="Calibri"/>
              </a:rPr>
              <a:t>and</a:t>
            </a:r>
            <a:r>
              <a:rPr b="1" spc="-35" dirty="0">
                <a:solidFill>
                  <a:srgbClr val="C00000"/>
                </a:solidFill>
                <a:latin typeface="Calibri"/>
                <a:cs typeface="Calibri"/>
              </a:rPr>
              <a:t> </a:t>
            </a:r>
            <a:r>
              <a:rPr b="1" dirty="0">
                <a:solidFill>
                  <a:srgbClr val="C00000"/>
                </a:solidFill>
                <a:latin typeface="Calibri"/>
                <a:cs typeface="Calibri"/>
              </a:rPr>
              <a:t>FDM</a:t>
            </a:r>
          </a:p>
        </p:txBody>
      </p:sp>
      <p:sp>
        <p:nvSpPr>
          <p:cNvPr id="5" name="object 5"/>
          <p:cNvSpPr txBox="1"/>
          <p:nvPr/>
        </p:nvSpPr>
        <p:spPr>
          <a:xfrm>
            <a:off x="1201227" y="1708785"/>
            <a:ext cx="9551670" cy="3440429"/>
          </a:xfrm>
          <a:prstGeom prst="rect">
            <a:avLst/>
          </a:prstGeom>
        </p:spPr>
        <p:txBody>
          <a:bodyPr vert="horz" wrap="square" lIns="0" tIns="13335" rIns="0" bIns="0" rtlCol="0">
            <a:spAutoFit/>
          </a:bodyPr>
          <a:lstStyle/>
          <a:p>
            <a:pPr marL="469265" marR="386715" indent="-457200">
              <a:lnSpc>
                <a:spcPct val="100000"/>
              </a:lnSpc>
              <a:spcBef>
                <a:spcPts val="105"/>
              </a:spcBef>
              <a:buFont typeface="Arial MT"/>
              <a:buChar char="•"/>
              <a:tabLst>
                <a:tab pos="469265" algn="l"/>
                <a:tab pos="469900" algn="l"/>
              </a:tabLst>
            </a:pPr>
            <a:r>
              <a:rPr sz="3200" spc="-5" dirty="0">
                <a:latin typeface="Calibri"/>
                <a:cs typeface="Calibri"/>
              </a:rPr>
              <a:t>FDM </a:t>
            </a:r>
            <a:r>
              <a:rPr sz="3200" dirty="0">
                <a:latin typeface="Calibri"/>
                <a:cs typeface="Calibri"/>
              </a:rPr>
              <a:t>is a</a:t>
            </a:r>
            <a:r>
              <a:rPr sz="3200" spc="15" dirty="0">
                <a:latin typeface="Calibri"/>
                <a:cs typeface="Calibri"/>
              </a:rPr>
              <a:t> </a:t>
            </a:r>
            <a:r>
              <a:rPr sz="3200" spc="-20" dirty="0">
                <a:latin typeface="Calibri"/>
                <a:cs typeface="Calibri"/>
              </a:rPr>
              <a:t>physical</a:t>
            </a:r>
            <a:r>
              <a:rPr sz="3200" dirty="0">
                <a:latin typeface="Calibri"/>
                <a:cs typeface="Calibri"/>
              </a:rPr>
              <a:t> </a:t>
            </a:r>
            <a:r>
              <a:rPr sz="3200" spc="-20" dirty="0">
                <a:latin typeface="Calibri"/>
                <a:cs typeface="Calibri"/>
              </a:rPr>
              <a:t>layer</a:t>
            </a:r>
            <a:r>
              <a:rPr sz="3200" dirty="0">
                <a:latin typeface="Calibri"/>
                <a:cs typeface="Calibri"/>
              </a:rPr>
              <a:t> </a:t>
            </a:r>
            <a:r>
              <a:rPr sz="3200" spc="-10" dirty="0">
                <a:latin typeface="Calibri"/>
                <a:cs typeface="Calibri"/>
              </a:rPr>
              <a:t>multiplexing</a:t>
            </a:r>
            <a:r>
              <a:rPr sz="3200" spc="45" dirty="0">
                <a:latin typeface="Calibri"/>
                <a:cs typeface="Calibri"/>
              </a:rPr>
              <a:t> </a:t>
            </a:r>
            <a:r>
              <a:rPr sz="3200" spc="-5" dirty="0">
                <a:latin typeface="Calibri"/>
                <a:cs typeface="Calibri"/>
              </a:rPr>
              <a:t>technique,</a:t>
            </a:r>
            <a:r>
              <a:rPr sz="3200" spc="15" dirty="0">
                <a:latin typeface="Calibri"/>
                <a:cs typeface="Calibri"/>
              </a:rPr>
              <a:t> </a:t>
            </a:r>
            <a:r>
              <a:rPr sz="3200" spc="-5" dirty="0">
                <a:latin typeface="Calibri"/>
                <a:cs typeface="Calibri"/>
              </a:rPr>
              <a:t>while </a:t>
            </a:r>
            <a:r>
              <a:rPr sz="3200" spc="-705" dirty="0">
                <a:latin typeface="Calibri"/>
                <a:cs typeface="Calibri"/>
              </a:rPr>
              <a:t> </a:t>
            </a:r>
            <a:r>
              <a:rPr sz="3200" spc="-5" dirty="0">
                <a:latin typeface="Calibri"/>
                <a:cs typeface="Calibri"/>
              </a:rPr>
              <a:t>FDMA</a:t>
            </a:r>
            <a:r>
              <a:rPr sz="3200" spc="-10" dirty="0">
                <a:latin typeface="Calibri"/>
                <a:cs typeface="Calibri"/>
              </a:rPr>
              <a:t> </a:t>
            </a:r>
            <a:r>
              <a:rPr sz="3200" dirty="0">
                <a:latin typeface="Calibri"/>
                <a:cs typeface="Calibri"/>
              </a:rPr>
              <a:t>is a </a:t>
            </a:r>
            <a:r>
              <a:rPr sz="3200" spc="-20" dirty="0">
                <a:latin typeface="Calibri"/>
                <a:cs typeface="Calibri"/>
              </a:rPr>
              <a:t>data</a:t>
            </a:r>
            <a:r>
              <a:rPr sz="3200" dirty="0">
                <a:latin typeface="Calibri"/>
                <a:cs typeface="Calibri"/>
              </a:rPr>
              <a:t> link</a:t>
            </a:r>
            <a:r>
              <a:rPr sz="3200" spc="10" dirty="0">
                <a:latin typeface="Calibri"/>
                <a:cs typeface="Calibri"/>
              </a:rPr>
              <a:t> </a:t>
            </a:r>
            <a:r>
              <a:rPr sz="3200" spc="-20" dirty="0">
                <a:latin typeface="Calibri"/>
                <a:cs typeface="Calibri"/>
              </a:rPr>
              <a:t>layer </a:t>
            </a:r>
            <a:r>
              <a:rPr sz="3200" dirty="0">
                <a:latin typeface="Calibri"/>
                <a:cs typeface="Calibri"/>
              </a:rPr>
              <a:t>access</a:t>
            </a:r>
            <a:r>
              <a:rPr sz="3200" spc="-10" dirty="0">
                <a:latin typeface="Calibri"/>
                <a:cs typeface="Calibri"/>
              </a:rPr>
              <a:t> </a:t>
            </a:r>
            <a:r>
              <a:rPr sz="3200" spc="-5" dirty="0">
                <a:latin typeface="Calibri"/>
                <a:cs typeface="Calibri"/>
              </a:rPr>
              <a:t>method.</a:t>
            </a:r>
            <a:endParaRPr sz="3200" dirty="0">
              <a:latin typeface="Calibri"/>
              <a:cs typeface="Calibri"/>
            </a:endParaRPr>
          </a:p>
          <a:p>
            <a:pPr>
              <a:lnSpc>
                <a:spcPct val="100000"/>
              </a:lnSpc>
              <a:spcBef>
                <a:spcPts val="55"/>
              </a:spcBef>
              <a:buFont typeface="Arial MT"/>
              <a:buChar char="•"/>
            </a:pPr>
            <a:endParaRPr sz="3100" dirty="0">
              <a:latin typeface="Calibri"/>
              <a:cs typeface="Calibri"/>
            </a:endParaRPr>
          </a:p>
          <a:p>
            <a:pPr marL="469265" marR="304800" indent="-457200">
              <a:lnSpc>
                <a:spcPct val="100000"/>
              </a:lnSpc>
              <a:buFont typeface="Arial MT"/>
              <a:buChar char="•"/>
              <a:tabLst>
                <a:tab pos="469265" algn="l"/>
                <a:tab pos="469900" algn="l"/>
              </a:tabLst>
            </a:pPr>
            <a:r>
              <a:rPr sz="3200" spc="-5" dirty="0">
                <a:latin typeface="Calibri"/>
                <a:cs typeface="Calibri"/>
              </a:rPr>
              <a:t>Using</a:t>
            </a:r>
            <a:r>
              <a:rPr sz="3200" spc="15" dirty="0">
                <a:latin typeface="Calibri"/>
                <a:cs typeface="Calibri"/>
              </a:rPr>
              <a:t> </a:t>
            </a:r>
            <a:r>
              <a:rPr sz="3200" spc="-5" dirty="0">
                <a:latin typeface="Calibri"/>
                <a:cs typeface="Calibri"/>
              </a:rPr>
              <a:t>FDM </a:t>
            </a:r>
            <a:r>
              <a:rPr sz="3200" spc="-20" dirty="0">
                <a:latin typeface="Calibri"/>
                <a:cs typeface="Calibri"/>
              </a:rPr>
              <a:t>to</a:t>
            </a:r>
            <a:r>
              <a:rPr sz="3200" spc="5" dirty="0">
                <a:latin typeface="Calibri"/>
                <a:cs typeface="Calibri"/>
              </a:rPr>
              <a:t> </a:t>
            </a:r>
            <a:r>
              <a:rPr sz="3200" spc="-5" dirty="0">
                <a:latin typeface="Calibri"/>
                <a:cs typeface="Calibri"/>
              </a:rPr>
              <a:t>allow</a:t>
            </a:r>
            <a:r>
              <a:rPr sz="3200" spc="5" dirty="0">
                <a:latin typeface="Calibri"/>
                <a:cs typeface="Calibri"/>
              </a:rPr>
              <a:t> </a:t>
            </a:r>
            <a:r>
              <a:rPr sz="3200" spc="-5" dirty="0">
                <a:latin typeface="Calibri"/>
                <a:cs typeface="Calibri"/>
              </a:rPr>
              <a:t>multiple</a:t>
            </a:r>
            <a:r>
              <a:rPr sz="3200" spc="30" dirty="0">
                <a:latin typeface="Calibri"/>
                <a:cs typeface="Calibri"/>
              </a:rPr>
              <a:t> </a:t>
            </a:r>
            <a:r>
              <a:rPr sz="3200" spc="-20" dirty="0">
                <a:latin typeface="Calibri"/>
                <a:cs typeface="Calibri"/>
              </a:rPr>
              <a:t>users</a:t>
            </a:r>
            <a:r>
              <a:rPr sz="3200" dirty="0">
                <a:latin typeface="Calibri"/>
                <a:cs typeface="Calibri"/>
              </a:rPr>
              <a:t> </a:t>
            </a:r>
            <a:r>
              <a:rPr sz="3200" spc="-20" dirty="0">
                <a:latin typeface="Calibri"/>
                <a:cs typeface="Calibri"/>
              </a:rPr>
              <a:t>to</a:t>
            </a:r>
            <a:r>
              <a:rPr sz="3200" spc="10" dirty="0">
                <a:latin typeface="Calibri"/>
                <a:cs typeface="Calibri"/>
              </a:rPr>
              <a:t> </a:t>
            </a:r>
            <a:r>
              <a:rPr sz="3200" spc="-15" dirty="0">
                <a:latin typeface="Calibri"/>
                <a:cs typeface="Calibri"/>
              </a:rPr>
              <a:t>utilize</a:t>
            </a:r>
            <a:r>
              <a:rPr sz="3200" spc="15" dirty="0">
                <a:latin typeface="Calibri"/>
                <a:cs typeface="Calibri"/>
              </a:rPr>
              <a:t> </a:t>
            </a:r>
            <a:r>
              <a:rPr sz="3200" dirty="0">
                <a:latin typeface="Calibri"/>
                <a:cs typeface="Calibri"/>
              </a:rPr>
              <a:t>the </a:t>
            </a:r>
            <a:r>
              <a:rPr sz="3200" spc="-5" dirty="0">
                <a:latin typeface="Calibri"/>
                <a:cs typeface="Calibri"/>
              </a:rPr>
              <a:t>same </a:t>
            </a:r>
            <a:r>
              <a:rPr sz="3200" spc="-710" dirty="0">
                <a:latin typeface="Calibri"/>
                <a:cs typeface="Calibri"/>
              </a:rPr>
              <a:t> </a:t>
            </a:r>
            <a:r>
              <a:rPr sz="3200" spc="-5" dirty="0">
                <a:latin typeface="Calibri"/>
                <a:cs typeface="Calibri"/>
              </a:rPr>
              <a:t>bandwidth</a:t>
            </a:r>
            <a:r>
              <a:rPr sz="3200" spc="25" dirty="0">
                <a:latin typeface="Calibri"/>
                <a:cs typeface="Calibri"/>
              </a:rPr>
              <a:t> </a:t>
            </a:r>
            <a:r>
              <a:rPr sz="3200" dirty="0">
                <a:latin typeface="Calibri"/>
                <a:cs typeface="Calibri"/>
              </a:rPr>
              <a:t>is</a:t>
            </a:r>
            <a:r>
              <a:rPr sz="3200" spc="-10" dirty="0">
                <a:latin typeface="Calibri"/>
                <a:cs typeface="Calibri"/>
              </a:rPr>
              <a:t> </a:t>
            </a:r>
            <a:r>
              <a:rPr sz="3200" spc="-5" dirty="0">
                <a:latin typeface="Calibri"/>
                <a:cs typeface="Calibri"/>
              </a:rPr>
              <a:t>called</a:t>
            </a:r>
            <a:r>
              <a:rPr sz="3200" spc="-10" dirty="0">
                <a:latin typeface="Calibri"/>
                <a:cs typeface="Calibri"/>
              </a:rPr>
              <a:t> </a:t>
            </a:r>
            <a:r>
              <a:rPr sz="3200" dirty="0">
                <a:latin typeface="Calibri"/>
                <a:cs typeface="Calibri"/>
              </a:rPr>
              <a:t>FDMA.</a:t>
            </a:r>
          </a:p>
          <a:p>
            <a:pPr>
              <a:lnSpc>
                <a:spcPct val="100000"/>
              </a:lnSpc>
              <a:spcBef>
                <a:spcPts val="55"/>
              </a:spcBef>
              <a:buFont typeface="Arial MT"/>
              <a:buChar char="•"/>
            </a:pPr>
            <a:endParaRPr sz="3100" dirty="0">
              <a:latin typeface="Calibri"/>
              <a:cs typeface="Calibri"/>
            </a:endParaRPr>
          </a:p>
          <a:p>
            <a:pPr marL="469265" indent="-457200">
              <a:lnSpc>
                <a:spcPct val="100000"/>
              </a:lnSpc>
              <a:spcBef>
                <a:spcPts val="5"/>
              </a:spcBef>
              <a:buFont typeface="Arial MT"/>
              <a:buChar char="•"/>
              <a:tabLst>
                <a:tab pos="469265" algn="l"/>
                <a:tab pos="469900" algn="l"/>
              </a:tabLst>
            </a:pPr>
            <a:r>
              <a:rPr sz="3200" spc="-5" dirty="0">
                <a:latin typeface="Calibri"/>
                <a:cs typeface="Calibri"/>
              </a:rPr>
              <a:t>FDM</a:t>
            </a:r>
            <a:r>
              <a:rPr sz="3200" dirty="0">
                <a:latin typeface="Calibri"/>
                <a:cs typeface="Calibri"/>
              </a:rPr>
              <a:t> </a:t>
            </a:r>
            <a:r>
              <a:rPr sz="3200" spc="-5" dirty="0">
                <a:latin typeface="Calibri"/>
                <a:cs typeface="Calibri"/>
              </a:rPr>
              <a:t>uses</a:t>
            </a:r>
            <a:r>
              <a:rPr sz="3200" dirty="0">
                <a:latin typeface="Calibri"/>
                <a:cs typeface="Calibri"/>
              </a:rPr>
              <a:t> a</a:t>
            </a:r>
            <a:r>
              <a:rPr sz="3200" spc="10" dirty="0">
                <a:latin typeface="Calibri"/>
                <a:cs typeface="Calibri"/>
              </a:rPr>
              <a:t> </a:t>
            </a:r>
            <a:r>
              <a:rPr sz="3200" spc="-20" dirty="0">
                <a:latin typeface="Calibri"/>
                <a:cs typeface="Calibri"/>
              </a:rPr>
              <a:t>physical</a:t>
            </a:r>
            <a:r>
              <a:rPr sz="3200" spc="15" dirty="0">
                <a:latin typeface="Calibri"/>
                <a:cs typeface="Calibri"/>
              </a:rPr>
              <a:t> </a:t>
            </a:r>
            <a:r>
              <a:rPr sz="3200" spc="-40" dirty="0">
                <a:latin typeface="Calibri"/>
                <a:cs typeface="Calibri"/>
              </a:rPr>
              <a:t>multiplexer,</a:t>
            </a:r>
            <a:r>
              <a:rPr sz="3200" spc="25" dirty="0">
                <a:latin typeface="Calibri"/>
                <a:cs typeface="Calibri"/>
              </a:rPr>
              <a:t> </a:t>
            </a:r>
            <a:r>
              <a:rPr sz="3200" spc="-5" dirty="0">
                <a:latin typeface="Calibri"/>
                <a:cs typeface="Calibri"/>
              </a:rPr>
              <a:t>while</a:t>
            </a:r>
            <a:r>
              <a:rPr sz="3200" spc="10" dirty="0">
                <a:latin typeface="Calibri"/>
                <a:cs typeface="Calibri"/>
              </a:rPr>
              <a:t> </a:t>
            </a:r>
            <a:r>
              <a:rPr sz="3200" spc="-5" dirty="0">
                <a:latin typeface="Calibri"/>
                <a:cs typeface="Calibri"/>
              </a:rPr>
              <a:t>FDMA</a:t>
            </a:r>
            <a:r>
              <a:rPr sz="3200" spc="5" dirty="0">
                <a:latin typeface="Calibri"/>
                <a:cs typeface="Calibri"/>
              </a:rPr>
              <a:t> </a:t>
            </a:r>
            <a:r>
              <a:rPr sz="3200" spc="-5" dirty="0">
                <a:latin typeface="Calibri"/>
                <a:cs typeface="Calibri"/>
              </a:rPr>
              <a:t>does</a:t>
            </a:r>
            <a:r>
              <a:rPr sz="3200" spc="5" dirty="0">
                <a:latin typeface="Calibri"/>
                <a:cs typeface="Calibri"/>
              </a:rPr>
              <a:t> </a:t>
            </a:r>
            <a:r>
              <a:rPr sz="3200" spc="-5" dirty="0">
                <a:latin typeface="Calibri"/>
                <a:cs typeface="Calibri"/>
              </a:rPr>
              <a:t>not.</a:t>
            </a:r>
            <a:endParaRPr sz="3200" dirty="0">
              <a:latin typeface="Calibri"/>
              <a:cs typeface="Calibri"/>
            </a:endParaRPr>
          </a:p>
        </p:txBody>
      </p:sp>
      <p:pic>
        <p:nvPicPr>
          <p:cNvPr id="6" name="Picture 5" descr="A close up of a logo&#10;&#10;Description automatically generated">
            <a:extLst>
              <a:ext uri="{FF2B5EF4-FFF2-40B4-BE49-F238E27FC236}">
                <a16:creationId xmlns:a16="http://schemas.microsoft.com/office/drawing/2014/main" id="{309DD7E1-626D-4BD9-01C5-43860C7EEA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7" y="95246"/>
            <a:ext cx="2729507" cy="888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Error Correction</a:t>
            </a:r>
            <a:endParaRPr lang="en-US" sz="36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2" name="TextBox 11">
            <a:extLst>
              <a:ext uri="{FF2B5EF4-FFF2-40B4-BE49-F238E27FC236}">
                <a16:creationId xmlns:a16="http://schemas.microsoft.com/office/drawing/2014/main" id="{2A919562-8451-4DCF-8005-C65D518CDB34}"/>
              </a:ext>
            </a:extLst>
          </p:cNvPr>
          <p:cNvSpPr txBox="1"/>
          <p:nvPr/>
        </p:nvSpPr>
        <p:spPr>
          <a:xfrm>
            <a:off x="3450731" y="6221413"/>
            <a:ext cx="4515275"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mn-ea"/>
                <a:cs typeface="+mn-cs"/>
              </a:rPr>
              <a:t>Table 10.1  </a:t>
            </a:r>
            <a:r>
              <a:rPr kumimoji="0" lang="en-US" altLang="en-US" sz="2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A code for error </a:t>
            </a:r>
            <a:r>
              <a:rPr lang="en-US" altLang="en-US" sz="2000" b="1" i="1" dirty="0">
                <a:solidFill>
                  <a:srgbClr val="000000"/>
                </a:solidFill>
                <a:latin typeface="Times New Roman" panose="02020603050405020304" pitchFamily="18" charset="0"/>
              </a:rPr>
              <a:t>correction</a:t>
            </a:r>
            <a:endParaRPr kumimoji="0" lang="en-US" altLang="en-US" sz="2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pic>
        <p:nvPicPr>
          <p:cNvPr id="11" name="Picture 10">
            <a:extLst>
              <a:ext uri="{FF2B5EF4-FFF2-40B4-BE49-F238E27FC236}">
                <a16:creationId xmlns:a16="http://schemas.microsoft.com/office/drawing/2014/main" id="{994D98F1-632A-4E65-908D-EAF9675B2BA5}"/>
              </a:ext>
            </a:extLst>
          </p:cNvPr>
          <p:cNvPicPr>
            <a:picLocks noChangeAspect="1"/>
          </p:cNvPicPr>
          <p:nvPr/>
        </p:nvPicPr>
        <p:blipFill>
          <a:blip r:embed="rId6"/>
          <a:stretch>
            <a:fillRect/>
          </a:stretch>
        </p:blipFill>
        <p:spPr>
          <a:xfrm>
            <a:off x="2395175" y="3932796"/>
            <a:ext cx="6120719" cy="2288617"/>
          </a:xfrm>
          <a:prstGeom prst="rect">
            <a:avLst/>
          </a:prstGeom>
        </p:spPr>
      </p:pic>
      <p:sp>
        <p:nvSpPr>
          <p:cNvPr id="14" name="TextBox 13">
            <a:extLst>
              <a:ext uri="{FF2B5EF4-FFF2-40B4-BE49-F238E27FC236}">
                <a16:creationId xmlns:a16="http://schemas.microsoft.com/office/drawing/2014/main" id="{2E4DA460-573A-40E1-80D2-B03F74DE6FC9}"/>
              </a:ext>
            </a:extLst>
          </p:cNvPr>
          <p:cNvSpPr txBox="1"/>
          <p:nvPr/>
        </p:nvSpPr>
        <p:spPr>
          <a:xfrm>
            <a:off x="1213498" y="1508666"/>
            <a:ext cx="9926942" cy="2677656"/>
          </a:xfrm>
          <a:prstGeom prst="rect">
            <a:avLst/>
          </a:prstGeom>
          <a:noFill/>
        </p:spPr>
        <p:txBody>
          <a:bodyPr wrap="square">
            <a:spAutoFit/>
          </a:bodyPr>
          <a:lstStyle/>
          <a:p>
            <a:pPr marL="457200" indent="-457200">
              <a:buFont typeface="Arial" panose="020B0604020202020204" pitchFamily="34" charset="0"/>
              <a:buChar char="•"/>
            </a:pPr>
            <a:r>
              <a:rPr lang="en-US" sz="2800" dirty="0"/>
              <a:t>Error correction is much more difficult than error detection</a:t>
            </a:r>
          </a:p>
          <a:p>
            <a:pPr marL="457200" indent="-457200">
              <a:buFont typeface="Arial" panose="020B0604020202020204" pitchFamily="34" charset="0"/>
              <a:buChar char="•"/>
            </a:pPr>
            <a:r>
              <a:rPr lang="en-US" sz="2800" dirty="0"/>
              <a:t>We need more redundant bits for error correction than for error detection. </a:t>
            </a:r>
          </a:p>
          <a:p>
            <a:pPr marL="457200" indent="-457200">
              <a:buFont typeface="Arial" panose="020B0604020202020204" pitchFamily="34" charset="0"/>
              <a:buChar char="•"/>
            </a:pPr>
            <a:r>
              <a:rPr lang="en-US" sz="2800" dirty="0"/>
              <a:t>Here, the idea is the same as error detection, but the checker functions are much more complex.</a:t>
            </a:r>
          </a:p>
          <a:p>
            <a:pPr marL="457200" indent="-457200">
              <a:buFont typeface="Arial" panose="020B0604020202020204" pitchFamily="34" charset="0"/>
              <a:buChar char="•"/>
            </a:pPr>
            <a:endParaRPr lang="en-IN" sz="2800" dirty="0"/>
          </a:p>
        </p:txBody>
      </p:sp>
    </p:spTree>
    <p:extLst>
      <p:ext uri="{BB962C8B-B14F-4D97-AF65-F5344CB8AC3E}">
        <p14:creationId xmlns:p14="http://schemas.microsoft.com/office/powerpoint/2010/main" val="306755374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3934048" y="427922"/>
            <a:ext cx="3672976"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C00000"/>
                </a:solidFill>
                <a:latin typeface="Calibri"/>
                <a:cs typeface="Calibri"/>
              </a:rPr>
              <a:t>TDMA</a:t>
            </a:r>
          </a:p>
        </p:txBody>
      </p:sp>
      <p:pic>
        <p:nvPicPr>
          <p:cNvPr id="5" name="object 5"/>
          <p:cNvPicPr/>
          <p:nvPr/>
        </p:nvPicPr>
        <p:blipFill>
          <a:blip r:embed="rId4" cstate="print"/>
          <a:stretch>
            <a:fillRect/>
          </a:stretch>
        </p:blipFill>
        <p:spPr>
          <a:xfrm>
            <a:off x="2318004" y="1696211"/>
            <a:ext cx="7213092" cy="4706111"/>
          </a:xfrm>
          <a:prstGeom prst="rect">
            <a:avLst/>
          </a:prstGeom>
        </p:spPr>
      </p:pic>
      <p:pic>
        <p:nvPicPr>
          <p:cNvPr id="6" name="Picture 5" descr="A close up of a logo&#10;&#10;Description automatically generated">
            <a:extLst>
              <a:ext uri="{FF2B5EF4-FFF2-40B4-BE49-F238E27FC236}">
                <a16:creationId xmlns:a16="http://schemas.microsoft.com/office/drawing/2014/main" id="{7061FA3E-35A2-CA81-260A-42E1DE8FE7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3934047" y="25633"/>
            <a:ext cx="2606707"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C00000"/>
                </a:solidFill>
                <a:latin typeface="Calibri"/>
                <a:cs typeface="Calibri"/>
              </a:rPr>
              <a:t>CDMA</a:t>
            </a:r>
          </a:p>
        </p:txBody>
      </p:sp>
      <p:sp>
        <p:nvSpPr>
          <p:cNvPr id="5" name="object 5"/>
          <p:cNvSpPr txBox="1"/>
          <p:nvPr/>
        </p:nvSpPr>
        <p:spPr>
          <a:xfrm>
            <a:off x="882802" y="971550"/>
            <a:ext cx="9462770" cy="1489710"/>
          </a:xfrm>
          <a:prstGeom prst="rect">
            <a:avLst/>
          </a:prstGeom>
        </p:spPr>
        <p:txBody>
          <a:bodyPr vert="horz" wrap="square" lIns="0" tIns="13335" rIns="0" bIns="0" rtlCol="0">
            <a:spAutoFit/>
          </a:bodyPr>
          <a:lstStyle/>
          <a:p>
            <a:pPr marL="469265" indent="-457200">
              <a:lnSpc>
                <a:spcPct val="100000"/>
              </a:lnSpc>
              <a:spcBef>
                <a:spcPts val="105"/>
              </a:spcBef>
              <a:buFont typeface="Arial MT"/>
              <a:buChar char="•"/>
              <a:tabLst>
                <a:tab pos="469265" algn="l"/>
                <a:tab pos="469900" algn="l"/>
              </a:tabLst>
            </a:pPr>
            <a:r>
              <a:rPr sz="3200" spc="-5" dirty="0">
                <a:latin typeface="Calibri"/>
                <a:cs typeface="Calibri"/>
              </a:rPr>
              <a:t>One</a:t>
            </a:r>
            <a:r>
              <a:rPr sz="3200" dirty="0">
                <a:latin typeface="Calibri"/>
                <a:cs typeface="Calibri"/>
              </a:rPr>
              <a:t> channel </a:t>
            </a:r>
            <a:r>
              <a:rPr sz="3200" spc="-5" dirty="0">
                <a:latin typeface="Calibri"/>
                <a:cs typeface="Calibri"/>
              </a:rPr>
              <a:t>carries</a:t>
            </a:r>
            <a:r>
              <a:rPr sz="3200" spc="-30" dirty="0">
                <a:latin typeface="Calibri"/>
                <a:cs typeface="Calibri"/>
              </a:rPr>
              <a:t> </a:t>
            </a:r>
            <a:r>
              <a:rPr sz="3200" dirty="0">
                <a:latin typeface="Calibri"/>
                <a:cs typeface="Calibri"/>
              </a:rPr>
              <a:t>all</a:t>
            </a:r>
            <a:r>
              <a:rPr sz="3200" spc="15" dirty="0">
                <a:latin typeface="Calibri"/>
                <a:cs typeface="Calibri"/>
              </a:rPr>
              <a:t> </a:t>
            </a:r>
            <a:r>
              <a:rPr sz="3200" spc="-10" dirty="0">
                <a:latin typeface="Calibri"/>
                <a:cs typeface="Calibri"/>
              </a:rPr>
              <a:t>transmissions</a:t>
            </a:r>
            <a:r>
              <a:rPr sz="3200" spc="20" dirty="0">
                <a:latin typeface="Calibri"/>
                <a:cs typeface="Calibri"/>
              </a:rPr>
              <a:t> </a:t>
            </a:r>
            <a:r>
              <a:rPr sz="3200" spc="-15" dirty="0">
                <a:latin typeface="Calibri"/>
                <a:cs typeface="Calibri"/>
              </a:rPr>
              <a:t>at</a:t>
            </a:r>
            <a:r>
              <a:rPr sz="3200" dirty="0">
                <a:latin typeface="Calibri"/>
                <a:cs typeface="Calibri"/>
              </a:rPr>
              <a:t> the </a:t>
            </a:r>
            <a:r>
              <a:rPr sz="3200" spc="-5" dirty="0">
                <a:latin typeface="Calibri"/>
                <a:cs typeface="Calibri"/>
              </a:rPr>
              <a:t>same</a:t>
            </a:r>
            <a:r>
              <a:rPr sz="3200" spc="5" dirty="0">
                <a:latin typeface="Calibri"/>
                <a:cs typeface="Calibri"/>
              </a:rPr>
              <a:t> </a:t>
            </a:r>
            <a:r>
              <a:rPr sz="3200" spc="-5" dirty="0">
                <a:latin typeface="Calibri"/>
                <a:cs typeface="Calibri"/>
              </a:rPr>
              <a:t>time</a:t>
            </a:r>
            <a:endParaRPr sz="3200">
              <a:latin typeface="Calibri"/>
              <a:cs typeface="Calibri"/>
            </a:endParaRPr>
          </a:p>
          <a:p>
            <a:pPr>
              <a:lnSpc>
                <a:spcPct val="100000"/>
              </a:lnSpc>
              <a:spcBef>
                <a:spcPts val="50"/>
              </a:spcBef>
              <a:buFont typeface="Arial MT"/>
              <a:buChar char="•"/>
            </a:pPr>
            <a:endParaRPr sz="3100">
              <a:latin typeface="Calibri"/>
              <a:cs typeface="Calibri"/>
            </a:endParaRPr>
          </a:p>
          <a:p>
            <a:pPr marL="469265" indent="-457200">
              <a:lnSpc>
                <a:spcPct val="100000"/>
              </a:lnSpc>
              <a:spcBef>
                <a:spcPts val="5"/>
              </a:spcBef>
              <a:buFont typeface="Arial MT"/>
              <a:buChar char="•"/>
              <a:tabLst>
                <a:tab pos="469265" algn="l"/>
                <a:tab pos="469900" algn="l"/>
              </a:tabLst>
            </a:pPr>
            <a:r>
              <a:rPr sz="3200" spc="-15" dirty="0">
                <a:latin typeface="Calibri"/>
                <a:cs typeface="Calibri"/>
              </a:rPr>
              <a:t>Each</a:t>
            </a:r>
            <a:r>
              <a:rPr sz="3200" spc="-10" dirty="0">
                <a:latin typeface="Calibri"/>
                <a:cs typeface="Calibri"/>
              </a:rPr>
              <a:t> </a:t>
            </a:r>
            <a:r>
              <a:rPr sz="3200" dirty="0">
                <a:latin typeface="Calibri"/>
                <a:cs typeface="Calibri"/>
              </a:rPr>
              <a:t>channel</a:t>
            </a:r>
            <a:r>
              <a:rPr sz="3200" spc="-5" dirty="0">
                <a:latin typeface="Calibri"/>
                <a:cs typeface="Calibri"/>
              </a:rPr>
              <a:t> </a:t>
            </a:r>
            <a:r>
              <a:rPr sz="3200" dirty="0">
                <a:latin typeface="Calibri"/>
                <a:cs typeface="Calibri"/>
              </a:rPr>
              <a:t>is</a:t>
            </a:r>
            <a:r>
              <a:rPr sz="3200" spc="-15" dirty="0">
                <a:latin typeface="Calibri"/>
                <a:cs typeface="Calibri"/>
              </a:rPr>
              <a:t> separated</a:t>
            </a:r>
            <a:r>
              <a:rPr sz="3200" spc="-5" dirty="0">
                <a:latin typeface="Calibri"/>
                <a:cs typeface="Calibri"/>
              </a:rPr>
              <a:t> </a:t>
            </a:r>
            <a:r>
              <a:rPr sz="3200" spc="-15" dirty="0">
                <a:latin typeface="Calibri"/>
                <a:cs typeface="Calibri"/>
              </a:rPr>
              <a:t>by</a:t>
            </a:r>
            <a:r>
              <a:rPr sz="3200" spc="-5" dirty="0">
                <a:latin typeface="Calibri"/>
                <a:cs typeface="Calibri"/>
              </a:rPr>
              <a:t> </a:t>
            </a:r>
            <a:r>
              <a:rPr sz="3200" spc="-10" dirty="0">
                <a:latin typeface="Calibri"/>
                <a:cs typeface="Calibri"/>
              </a:rPr>
              <a:t>code.</a:t>
            </a:r>
            <a:endParaRPr sz="3200">
              <a:latin typeface="Calibri"/>
              <a:cs typeface="Calibri"/>
            </a:endParaRPr>
          </a:p>
        </p:txBody>
      </p:sp>
      <p:pic>
        <p:nvPicPr>
          <p:cNvPr id="6" name="object 6"/>
          <p:cNvPicPr/>
          <p:nvPr/>
        </p:nvPicPr>
        <p:blipFill>
          <a:blip r:embed="rId4" cstate="print"/>
          <a:stretch>
            <a:fillRect/>
          </a:stretch>
        </p:blipFill>
        <p:spPr>
          <a:xfrm>
            <a:off x="3212592" y="3072383"/>
            <a:ext cx="5766815" cy="3419855"/>
          </a:xfrm>
          <a:prstGeom prst="rect">
            <a:avLst/>
          </a:prstGeom>
        </p:spPr>
      </p:pic>
      <p:pic>
        <p:nvPicPr>
          <p:cNvPr id="7" name="Picture 6" descr="A close up of a logo&#10;&#10;Description automatically generated">
            <a:extLst>
              <a:ext uri="{FF2B5EF4-FFF2-40B4-BE49-F238E27FC236}">
                <a16:creationId xmlns:a16="http://schemas.microsoft.com/office/drawing/2014/main" id="{8E21C58E-37EF-E1A9-3C70-0D4159AE392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2977116" y="25632"/>
            <a:ext cx="5890437"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C00000"/>
                </a:solidFill>
                <a:latin typeface="Calibri"/>
                <a:cs typeface="Calibri"/>
              </a:rPr>
              <a:t>CDMA:</a:t>
            </a:r>
            <a:r>
              <a:rPr b="1" spc="-40" dirty="0">
                <a:solidFill>
                  <a:srgbClr val="C00000"/>
                </a:solidFill>
                <a:latin typeface="Calibri"/>
                <a:cs typeface="Calibri"/>
              </a:rPr>
              <a:t> </a:t>
            </a:r>
            <a:r>
              <a:rPr b="1" spc="-5" dirty="0">
                <a:solidFill>
                  <a:srgbClr val="C00000"/>
                </a:solidFill>
                <a:latin typeface="Calibri"/>
                <a:cs typeface="Calibri"/>
              </a:rPr>
              <a:t>Chip</a:t>
            </a:r>
            <a:r>
              <a:rPr b="1" spc="-35" dirty="0">
                <a:solidFill>
                  <a:srgbClr val="C00000"/>
                </a:solidFill>
                <a:latin typeface="Calibri"/>
                <a:cs typeface="Calibri"/>
              </a:rPr>
              <a:t> </a:t>
            </a:r>
            <a:r>
              <a:rPr b="1" dirty="0">
                <a:solidFill>
                  <a:srgbClr val="C00000"/>
                </a:solidFill>
                <a:latin typeface="Calibri"/>
                <a:cs typeface="Calibri"/>
              </a:rPr>
              <a:t>Sequences</a:t>
            </a:r>
          </a:p>
        </p:txBody>
      </p:sp>
      <p:sp>
        <p:nvSpPr>
          <p:cNvPr id="5" name="object 5"/>
          <p:cNvSpPr txBox="1"/>
          <p:nvPr/>
        </p:nvSpPr>
        <p:spPr>
          <a:xfrm>
            <a:off x="1420113" y="971550"/>
            <a:ext cx="8339455" cy="513715"/>
          </a:xfrm>
          <a:prstGeom prst="rect">
            <a:avLst/>
          </a:prstGeom>
        </p:spPr>
        <p:txBody>
          <a:bodyPr vert="horz" wrap="square" lIns="0" tIns="13335" rIns="0" bIns="0" rtlCol="0">
            <a:spAutoFit/>
          </a:bodyPr>
          <a:lstStyle/>
          <a:p>
            <a:pPr marL="469900" indent="-457200">
              <a:lnSpc>
                <a:spcPct val="100000"/>
              </a:lnSpc>
              <a:spcBef>
                <a:spcPts val="105"/>
              </a:spcBef>
              <a:buFont typeface="Arial MT"/>
              <a:buChar char="•"/>
              <a:tabLst>
                <a:tab pos="469265" algn="l"/>
                <a:tab pos="469900" algn="l"/>
              </a:tabLst>
            </a:pPr>
            <a:r>
              <a:rPr sz="3200" spc="-15" dirty="0">
                <a:latin typeface="Calibri"/>
                <a:cs typeface="Calibri"/>
              </a:rPr>
              <a:t>Each</a:t>
            </a:r>
            <a:r>
              <a:rPr sz="3200" spc="-5" dirty="0">
                <a:latin typeface="Calibri"/>
                <a:cs typeface="Calibri"/>
              </a:rPr>
              <a:t> </a:t>
            </a:r>
            <a:r>
              <a:rPr sz="3200" spc="-20" dirty="0">
                <a:latin typeface="Calibri"/>
                <a:cs typeface="Calibri"/>
              </a:rPr>
              <a:t>station</a:t>
            </a:r>
            <a:r>
              <a:rPr sz="3200" spc="15" dirty="0">
                <a:latin typeface="Calibri"/>
                <a:cs typeface="Calibri"/>
              </a:rPr>
              <a:t> </a:t>
            </a:r>
            <a:r>
              <a:rPr sz="3200" dirty="0">
                <a:latin typeface="Calibri"/>
                <a:cs typeface="Calibri"/>
              </a:rPr>
              <a:t>is</a:t>
            </a:r>
            <a:r>
              <a:rPr sz="3200" spc="-10" dirty="0">
                <a:latin typeface="Calibri"/>
                <a:cs typeface="Calibri"/>
              </a:rPr>
              <a:t> </a:t>
            </a:r>
            <a:r>
              <a:rPr sz="3200" dirty="0">
                <a:latin typeface="Calibri"/>
                <a:cs typeface="Calibri"/>
              </a:rPr>
              <a:t>assigned</a:t>
            </a:r>
            <a:r>
              <a:rPr sz="3200" spc="10" dirty="0">
                <a:latin typeface="Calibri"/>
                <a:cs typeface="Calibri"/>
              </a:rPr>
              <a:t> </a:t>
            </a:r>
            <a:r>
              <a:rPr sz="3200" dirty="0">
                <a:latin typeface="Calibri"/>
                <a:cs typeface="Calibri"/>
              </a:rPr>
              <a:t>a</a:t>
            </a:r>
            <a:r>
              <a:rPr sz="3200" spc="15" dirty="0">
                <a:latin typeface="Calibri"/>
                <a:cs typeface="Calibri"/>
              </a:rPr>
              <a:t> </a:t>
            </a:r>
            <a:r>
              <a:rPr sz="3200" spc="-5" dirty="0">
                <a:solidFill>
                  <a:srgbClr val="C00000"/>
                </a:solidFill>
                <a:latin typeface="Calibri"/>
                <a:cs typeface="Calibri"/>
              </a:rPr>
              <a:t>unique</a:t>
            </a:r>
            <a:r>
              <a:rPr sz="3200" spc="25" dirty="0">
                <a:solidFill>
                  <a:srgbClr val="C00000"/>
                </a:solidFill>
                <a:latin typeface="Calibri"/>
                <a:cs typeface="Calibri"/>
              </a:rPr>
              <a:t> </a:t>
            </a:r>
            <a:r>
              <a:rPr sz="3200" dirty="0">
                <a:solidFill>
                  <a:srgbClr val="C00000"/>
                </a:solidFill>
                <a:latin typeface="Calibri"/>
                <a:cs typeface="Calibri"/>
              </a:rPr>
              <a:t>chip </a:t>
            </a:r>
            <a:r>
              <a:rPr sz="3200" spc="-5" dirty="0">
                <a:solidFill>
                  <a:srgbClr val="C00000"/>
                </a:solidFill>
                <a:latin typeface="Calibri"/>
                <a:cs typeface="Calibri"/>
              </a:rPr>
              <a:t>sequence</a:t>
            </a:r>
            <a:endParaRPr sz="3200" dirty="0">
              <a:latin typeface="Calibri"/>
              <a:cs typeface="Calibri"/>
            </a:endParaRPr>
          </a:p>
        </p:txBody>
      </p:sp>
      <p:sp>
        <p:nvSpPr>
          <p:cNvPr id="6" name="object 6"/>
          <p:cNvSpPr txBox="1"/>
          <p:nvPr/>
        </p:nvSpPr>
        <p:spPr>
          <a:xfrm>
            <a:off x="1420113" y="2922524"/>
            <a:ext cx="9013825" cy="2952750"/>
          </a:xfrm>
          <a:prstGeom prst="rect">
            <a:avLst/>
          </a:prstGeom>
        </p:spPr>
        <p:txBody>
          <a:bodyPr vert="horz" wrap="square" lIns="0" tIns="13335" rIns="0" bIns="0" rtlCol="0">
            <a:spAutoFit/>
          </a:bodyPr>
          <a:lstStyle/>
          <a:p>
            <a:pPr marL="469900" indent="-457200">
              <a:lnSpc>
                <a:spcPct val="100000"/>
              </a:lnSpc>
              <a:spcBef>
                <a:spcPts val="105"/>
              </a:spcBef>
              <a:buFont typeface="Arial MT"/>
              <a:buChar char="•"/>
              <a:tabLst>
                <a:tab pos="469265" algn="l"/>
                <a:tab pos="469900" algn="l"/>
              </a:tabLst>
            </a:pPr>
            <a:r>
              <a:rPr sz="3200" spc="-5" dirty="0">
                <a:latin typeface="Calibri"/>
                <a:cs typeface="Calibri"/>
              </a:rPr>
              <a:t>Chip</a:t>
            </a:r>
            <a:r>
              <a:rPr sz="3200" spc="15" dirty="0">
                <a:latin typeface="Calibri"/>
                <a:cs typeface="Calibri"/>
              </a:rPr>
              <a:t> </a:t>
            </a:r>
            <a:r>
              <a:rPr sz="3200" spc="-5" dirty="0">
                <a:latin typeface="Calibri"/>
                <a:cs typeface="Calibri"/>
              </a:rPr>
              <a:t>sequences </a:t>
            </a:r>
            <a:r>
              <a:rPr sz="3200" spc="-15" dirty="0">
                <a:latin typeface="Calibri"/>
                <a:cs typeface="Calibri"/>
              </a:rPr>
              <a:t>are</a:t>
            </a:r>
            <a:r>
              <a:rPr sz="3200" spc="-10" dirty="0">
                <a:latin typeface="Calibri"/>
                <a:cs typeface="Calibri"/>
              </a:rPr>
              <a:t> </a:t>
            </a:r>
            <a:r>
              <a:rPr sz="3200" i="1" spc="-5" dirty="0">
                <a:solidFill>
                  <a:srgbClr val="C00000"/>
                </a:solidFill>
                <a:latin typeface="Calibri"/>
                <a:cs typeface="Calibri"/>
              </a:rPr>
              <a:t>orthogonal </a:t>
            </a:r>
            <a:r>
              <a:rPr sz="3200" i="1" spc="-10" dirty="0">
                <a:solidFill>
                  <a:srgbClr val="C00000"/>
                </a:solidFill>
                <a:latin typeface="Calibri"/>
                <a:cs typeface="Calibri"/>
              </a:rPr>
              <a:t>vectors</a:t>
            </a:r>
            <a:endParaRPr sz="3200" dirty="0">
              <a:latin typeface="Calibri"/>
              <a:cs typeface="Calibri"/>
            </a:endParaRPr>
          </a:p>
          <a:p>
            <a:pPr marL="927100" lvl="1" indent="-457200">
              <a:lnSpc>
                <a:spcPct val="100000"/>
              </a:lnSpc>
              <a:buFont typeface="Courier New"/>
              <a:buChar char="o"/>
              <a:tabLst>
                <a:tab pos="927100" algn="l"/>
              </a:tabLst>
            </a:pPr>
            <a:r>
              <a:rPr sz="3200" dirty="0">
                <a:solidFill>
                  <a:srgbClr val="C00000"/>
                </a:solidFill>
                <a:latin typeface="Calibri"/>
                <a:cs typeface="Calibri"/>
              </a:rPr>
              <a:t>Inner</a:t>
            </a:r>
            <a:r>
              <a:rPr sz="3200" spc="-10" dirty="0">
                <a:solidFill>
                  <a:srgbClr val="C00000"/>
                </a:solidFill>
                <a:latin typeface="Calibri"/>
                <a:cs typeface="Calibri"/>
              </a:rPr>
              <a:t> product</a:t>
            </a:r>
            <a:r>
              <a:rPr sz="3200" dirty="0">
                <a:solidFill>
                  <a:srgbClr val="C00000"/>
                </a:solidFill>
                <a:latin typeface="Calibri"/>
                <a:cs typeface="Calibri"/>
              </a:rPr>
              <a:t> </a:t>
            </a:r>
            <a:r>
              <a:rPr sz="3200" dirty="0">
                <a:latin typeface="Calibri"/>
                <a:cs typeface="Calibri"/>
              </a:rPr>
              <a:t>of</a:t>
            </a:r>
            <a:r>
              <a:rPr sz="3200" spc="-10" dirty="0">
                <a:latin typeface="Calibri"/>
                <a:cs typeface="Calibri"/>
              </a:rPr>
              <a:t> </a:t>
            </a:r>
            <a:r>
              <a:rPr sz="3200" spc="-25" dirty="0">
                <a:latin typeface="Calibri"/>
                <a:cs typeface="Calibri"/>
              </a:rPr>
              <a:t>any</a:t>
            </a:r>
            <a:r>
              <a:rPr sz="3200" spc="-5" dirty="0">
                <a:latin typeface="Calibri"/>
                <a:cs typeface="Calibri"/>
              </a:rPr>
              <a:t> pair</a:t>
            </a:r>
            <a:r>
              <a:rPr sz="3200" spc="-10" dirty="0">
                <a:latin typeface="Calibri"/>
                <a:cs typeface="Calibri"/>
              </a:rPr>
              <a:t> must</a:t>
            </a:r>
            <a:r>
              <a:rPr sz="3200" spc="15" dirty="0">
                <a:latin typeface="Calibri"/>
                <a:cs typeface="Calibri"/>
              </a:rPr>
              <a:t> </a:t>
            </a:r>
            <a:r>
              <a:rPr sz="3200" dirty="0">
                <a:latin typeface="Calibri"/>
                <a:cs typeface="Calibri"/>
              </a:rPr>
              <a:t>be</a:t>
            </a:r>
            <a:r>
              <a:rPr sz="3200" spc="-10" dirty="0">
                <a:latin typeface="Calibri"/>
                <a:cs typeface="Calibri"/>
              </a:rPr>
              <a:t> </a:t>
            </a:r>
            <a:r>
              <a:rPr sz="3200" spc="-35" dirty="0">
                <a:latin typeface="Calibri"/>
                <a:cs typeface="Calibri"/>
              </a:rPr>
              <a:t>zero</a:t>
            </a:r>
            <a:endParaRPr sz="3200" dirty="0">
              <a:latin typeface="Calibri"/>
              <a:cs typeface="Calibri"/>
            </a:endParaRPr>
          </a:p>
          <a:p>
            <a:pPr marL="469900" marR="5080" indent="-457200">
              <a:lnSpc>
                <a:spcPct val="100000"/>
              </a:lnSpc>
              <a:buFont typeface="Arial MT"/>
              <a:buChar char="•"/>
              <a:tabLst>
                <a:tab pos="469265" algn="l"/>
                <a:tab pos="469900" algn="l"/>
              </a:tabLst>
            </a:pPr>
            <a:r>
              <a:rPr sz="3200" dirty="0">
                <a:latin typeface="Calibri"/>
                <a:cs typeface="Calibri"/>
              </a:rPr>
              <a:t>With</a:t>
            </a:r>
            <a:r>
              <a:rPr sz="3200" spc="10" dirty="0">
                <a:latin typeface="Calibri"/>
                <a:cs typeface="Calibri"/>
              </a:rPr>
              <a:t> </a:t>
            </a:r>
            <a:r>
              <a:rPr sz="3200" dirty="0">
                <a:latin typeface="Calibri"/>
                <a:cs typeface="Calibri"/>
              </a:rPr>
              <a:t>N</a:t>
            </a:r>
            <a:r>
              <a:rPr sz="3200" spc="-5" dirty="0">
                <a:latin typeface="Calibri"/>
                <a:cs typeface="Calibri"/>
              </a:rPr>
              <a:t> </a:t>
            </a:r>
            <a:r>
              <a:rPr sz="3200" spc="-15" dirty="0">
                <a:latin typeface="Calibri"/>
                <a:cs typeface="Calibri"/>
              </a:rPr>
              <a:t>stations,</a:t>
            </a:r>
            <a:r>
              <a:rPr sz="3200" spc="10" dirty="0">
                <a:latin typeface="Calibri"/>
                <a:cs typeface="Calibri"/>
              </a:rPr>
              <a:t> </a:t>
            </a:r>
            <a:r>
              <a:rPr sz="3200" spc="-5" dirty="0">
                <a:latin typeface="Calibri"/>
                <a:cs typeface="Calibri"/>
              </a:rPr>
              <a:t>sequences</a:t>
            </a:r>
            <a:r>
              <a:rPr sz="3200" spc="5" dirty="0">
                <a:latin typeface="Calibri"/>
                <a:cs typeface="Calibri"/>
              </a:rPr>
              <a:t> </a:t>
            </a:r>
            <a:r>
              <a:rPr sz="3200" spc="-15" dirty="0">
                <a:latin typeface="Calibri"/>
                <a:cs typeface="Calibri"/>
              </a:rPr>
              <a:t>must</a:t>
            </a:r>
            <a:r>
              <a:rPr sz="3200" spc="10" dirty="0">
                <a:latin typeface="Calibri"/>
                <a:cs typeface="Calibri"/>
              </a:rPr>
              <a:t> </a:t>
            </a:r>
            <a:r>
              <a:rPr sz="3200" spc="-25" dirty="0">
                <a:latin typeface="Calibri"/>
                <a:cs typeface="Calibri"/>
              </a:rPr>
              <a:t>have</a:t>
            </a:r>
            <a:r>
              <a:rPr sz="3200" spc="5" dirty="0">
                <a:latin typeface="Calibri"/>
                <a:cs typeface="Calibri"/>
              </a:rPr>
              <a:t> </a:t>
            </a:r>
            <a:r>
              <a:rPr sz="3200" spc="-5" dirty="0">
                <a:latin typeface="Calibri"/>
                <a:cs typeface="Calibri"/>
              </a:rPr>
              <a:t>the</a:t>
            </a:r>
            <a:r>
              <a:rPr sz="3200" dirty="0">
                <a:latin typeface="Calibri"/>
                <a:cs typeface="Calibri"/>
              </a:rPr>
              <a:t> </a:t>
            </a:r>
            <a:r>
              <a:rPr sz="3200" spc="-15" dirty="0">
                <a:latin typeface="Calibri"/>
                <a:cs typeface="Calibri"/>
              </a:rPr>
              <a:t>following </a:t>
            </a:r>
            <a:r>
              <a:rPr sz="3200" spc="-710" dirty="0">
                <a:latin typeface="Calibri"/>
                <a:cs typeface="Calibri"/>
              </a:rPr>
              <a:t> </a:t>
            </a:r>
            <a:r>
              <a:rPr sz="3200" spc="-10" dirty="0">
                <a:latin typeface="Calibri"/>
                <a:cs typeface="Calibri"/>
              </a:rPr>
              <a:t>properties:</a:t>
            </a:r>
            <a:endParaRPr sz="3200" dirty="0">
              <a:latin typeface="Calibri"/>
              <a:cs typeface="Calibri"/>
            </a:endParaRPr>
          </a:p>
          <a:p>
            <a:pPr marL="927100" lvl="1" indent="-457200">
              <a:lnSpc>
                <a:spcPct val="100000"/>
              </a:lnSpc>
              <a:buFont typeface="Courier New"/>
              <a:buChar char="o"/>
              <a:tabLst>
                <a:tab pos="927100" algn="l"/>
              </a:tabLst>
            </a:pPr>
            <a:r>
              <a:rPr sz="3200" spc="-10" dirty="0">
                <a:latin typeface="Calibri"/>
                <a:cs typeface="Calibri"/>
              </a:rPr>
              <a:t>They</a:t>
            </a:r>
            <a:r>
              <a:rPr sz="3200" spc="-15" dirty="0">
                <a:latin typeface="Calibri"/>
                <a:cs typeface="Calibri"/>
              </a:rPr>
              <a:t> </a:t>
            </a:r>
            <a:r>
              <a:rPr sz="3200" spc="-10" dirty="0">
                <a:latin typeface="Calibri"/>
                <a:cs typeface="Calibri"/>
              </a:rPr>
              <a:t>are</a:t>
            </a:r>
            <a:r>
              <a:rPr sz="3200" spc="-25" dirty="0">
                <a:latin typeface="Calibri"/>
                <a:cs typeface="Calibri"/>
              </a:rPr>
              <a:t> </a:t>
            </a:r>
            <a:r>
              <a:rPr sz="3200" dirty="0">
                <a:latin typeface="Calibri"/>
                <a:cs typeface="Calibri"/>
              </a:rPr>
              <a:t>of</a:t>
            </a:r>
            <a:r>
              <a:rPr sz="3200" spc="-20" dirty="0">
                <a:latin typeface="Calibri"/>
                <a:cs typeface="Calibri"/>
              </a:rPr>
              <a:t> </a:t>
            </a:r>
            <a:r>
              <a:rPr sz="3200" spc="-10" dirty="0">
                <a:latin typeface="Calibri"/>
                <a:cs typeface="Calibri"/>
              </a:rPr>
              <a:t>length</a:t>
            </a:r>
            <a:r>
              <a:rPr sz="3200" spc="-5" dirty="0">
                <a:latin typeface="Calibri"/>
                <a:cs typeface="Calibri"/>
              </a:rPr>
              <a:t> </a:t>
            </a:r>
            <a:r>
              <a:rPr sz="3200" dirty="0">
                <a:latin typeface="Calibri"/>
                <a:cs typeface="Calibri"/>
              </a:rPr>
              <a:t>N</a:t>
            </a:r>
          </a:p>
          <a:p>
            <a:pPr marL="927100" lvl="1" indent="-457200">
              <a:lnSpc>
                <a:spcPct val="100000"/>
              </a:lnSpc>
              <a:buFont typeface="Courier New"/>
              <a:buChar char="o"/>
              <a:tabLst>
                <a:tab pos="927100" algn="l"/>
              </a:tabLst>
            </a:pPr>
            <a:r>
              <a:rPr sz="3200" spc="-5" dirty="0">
                <a:latin typeface="Calibri"/>
                <a:cs typeface="Calibri"/>
              </a:rPr>
              <a:t>Their</a:t>
            </a:r>
            <a:r>
              <a:rPr sz="3200" spc="-15" dirty="0">
                <a:latin typeface="Calibri"/>
                <a:cs typeface="Calibri"/>
              </a:rPr>
              <a:t> </a:t>
            </a:r>
            <a:r>
              <a:rPr sz="3200" spc="-5" dirty="0">
                <a:latin typeface="Calibri"/>
                <a:cs typeface="Calibri"/>
              </a:rPr>
              <a:t>self</a:t>
            </a:r>
            <a:r>
              <a:rPr sz="3200" spc="-15" dirty="0">
                <a:latin typeface="Calibri"/>
                <a:cs typeface="Calibri"/>
              </a:rPr>
              <a:t> </a:t>
            </a:r>
            <a:r>
              <a:rPr sz="3200" spc="-5" dirty="0">
                <a:latin typeface="Calibri"/>
                <a:cs typeface="Calibri"/>
              </a:rPr>
              <a:t>inner</a:t>
            </a:r>
            <a:r>
              <a:rPr sz="3200" spc="-10" dirty="0">
                <a:latin typeface="Calibri"/>
                <a:cs typeface="Calibri"/>
              </a:rPr>
              <a:t> product</a:t>
            </a:r>
            <a:r>
              <a:rPr sz="3200" dirty="0">
                <a:latin typeface="Calibri"/>
                <a:cs typeface="Calibri"/>
              </a:rPr>
              <a:t> is</a:t>
            </a:r>
            <a:r>
              <a:rPr sz="3200" spc="-15" dirty="0">
                <a:latin typeface="Calibri"/>
                <a:cs typeface="Calibri"/>
              </a:rPr>
              <a:t> </a:t>
            </a:r>
            <a:r>
              <a:rPr sz="3200" spc="-20" dirty="0">
                <a:latin typeface="Calibri"/>
                <a:cs typeface="Calibri"/>
              </a:rPr>
              <a:t>always</a:t>
            </a:r>
            <a:r>
              <a:rPr sz="3200" spc="-10" dirty="0">
                <a:latin typeface="Calibri"/>
                <a:cs typeface="Calibri"/>
              </a:rPr>
              <a:t> </a:t>
            </a:r>
            <a:r>
              <a:rPr sz="3200" dirty="0">
                <a:latin typeface="Calibri"/>
                <a:cs typeface="Calibri"/>
              </a:rPr>
              <a:t>N</a:t>
            </a:r>
          </a:p>
        </p:txBody>
      </p:sp>
      <p:pic>
        <p:nvPicPr>
          <p:cNvPr id="7" name="object 7"/>
          <p:cNvPicPr/>
          <p:nvPr/>
        </p:nvPicPr>
        <p:blipFill>
          <a:blip r:embed="rId4" cstate="print"/>
          <a:stretch>
            <a:fillRect/>
          </a:stretch>
        </p:blipFill>
        <p:spPr>
          <a:xfrm>
            <a:off x="1946148" y="1731264"/>
            <a:ext cx="8779764" cy="835152"/>
          </a:xfrm>
          <a:prstGeom prst="rect">
            <a:avLst/>
          </a:prstGeom>
        </p:spPr>
      </p:pic>
      <p:pic>
        <p:nvPicPr>
          <p:cNvPr id="8" name="Picture 7" descr="A close up of a logo&#10;&#10;Description automatically generated">
            <a:extLst>
              <a:ext uri="{FF2B5EF4-FFF2-40B4-BE49-F238E27FC236}">
                <a16:creationId xmlns:a16="http://schemas.microsoft.com/office/drawing/2014/main" id="{A849A1CF-3E15-6B9F-9BD2-7AEC664B9EF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2483427" y="874314"/>
            <a:ext cx="6463146"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C00000"/>
                </a:solidFill>
                <a:latin typeface="Calibri"/>
                <a:cs typeface="Calibri"/>
              </a:rPr>
              <a:t>CDMA:</a:t>
            </a:r>
            <a:r>
              <a:rPr b="1" spc="-25" dirty="0">
                <a:solidFill>
                  <a:srgbClr val="C00000"/>
                </a:solidFill>
                <a:latin typeface="Calibri"/>
                <a:cs typeface="Calibri"/>
              </a:rPr>
              <a:t> </a:t>
            </a:r>
            <a:r>
              <a:rPr b="1" dirty="0">
                <a:solidFill>
                  <a:srgbClr val="C00000"/>
                </a:solidFill>
                <a:latin typeface="Calibri"/>
                <a:cs typeface="Calibri"/>
              </a:rPr>
              <a:t>Bit</a:t>
            </a:r>
            <a:r>
              <a:rPr b="1" spc="-20" dirty="0">
                <a:solidFill>
                  <a:srgbClr val="C00000"/>
                </a:solidFill>
                <a:latin typeface="Calibri"/>
                <a:cs typeface="Calibri"/>
              </a:rPr>
              <a:t> Representation</a:t>
            </a:r>
          </a:p>
        </p:txBody>
      </p:sp>
      <p:pic>
        <p:nvPicPr>
          <p:cNvPr id="5" name="object 5"/>
          <p:cNvPicPr/>
          <p:nvPr/>
        </p:nvPicPr>
        <p:blipFill>
          <a:blip r:embed="rId4" cstate="print"/>
          <a:stretch>
            <a:fillRect/>
          </a:stretch>
        </p:blipFill>
        <p:spPr>
          <a:xfrm>
            <a:off x="1857755" y="3429000"/>
            <a:ext cx="8133588" cy="719327"/>
          </a:xfrm>
          <a:prstGeom prst="rect">
            <a:avLst/>
          </a:prstGeom>
        </p:spPr>
      </p:pic>
      <p:pic>
        <p:nvPicPr>
          <p:cNvPr id="6" name="Picture 5" descr="A close up of a logo&#10;&#10;Description automatically generated">
            <a:extLst>
              <a:ext uri="{FF2B5EF4-FFF2-40B4-BE49-F238E27FC236}">
                <a16:creationId xmlns:a16="http://schemas.microsoft.com/office/drawing/2014/main" id="{B788A82F-E639-2A25-E21D-042A7794875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3310664" y="371345"/>
            <a:ext cx="5564574" cy="689932"/>
          </a:xfrm>
          <a:prstGeom prst="rect">
            <a:avLst/>
          </a:prstGeom>
        </p:spPr>
        <p:txBody>
          <a:bodyPr vert="horz" wrap="square" lIns="0" tIns="12700" rIns="0" bIns="0" rtlCol="0">
            <a:spAutoFit/>
          </a:bodyPr>
          <a:lstStyle/>
          <a:p>
            <a:pPr marL="12700">
              <a:lnSpc>
                <a:spcPct val="100000"/>
              </a:lnSpc>
              <a:spcBef>
                <a:spcPts val="100"/>
              </a:spcBef>
            </a:pPr>
            <a:r>
              <a:rPr b="1" spc="-25" dirty="0">
                <a:solidFill>
                  <a:srgbClr val="C00000"/>
                </a:solidFill>
                <a:latin typeface="Calibri"/>
                <a:cs typeface="Calibri"/>
              </a:rPr>
              <a:t>Transmission</a:t>
            </a:r>
            <a:r>
              <a:rPr b="1" spc="-35" dirty="0">
                <a:solidFill>
                  <a:srgbClr val="C00000"/>
                </a:solidFill>
                <a:latin typeface="Calibri"/>
                <a:cs typeface="Calibri"/>
              </a:rPr>
              <a:t> </a:t>
            </a:r>
            <a:r>
              <a:rPr b="1" dirty="0">
                <a:solidFill>
                  <a:srgbClr val="C00000"/>
                </a:solidFill>
                <a:latin typeface="Calibri"/>
                <a:cs typeface="Calibri"/>
              </a:rPr>
              <a:t>in</a:t>
            </a:r>
            <a:r>
              <a:rPr b="1" spc="-20" dirty="0">
                <a:solidFill>
                  <a:srgbClr val="C00000"/>
                </a:solidFill>
                <a:latin typeface="Calibri"/>
                <a:cs typeface="Calibri"/>
              </a:rPr>
              <a:t> </a:t>
            </a:r>
            <a:r>
              <a:rPr b="1" spc="-5" dirty="0">
                <a:solidFill>
                  <a:srgbClr val="C00000"/>
                </a:solidFill>
                <a:latin typeface="Calibri"/>
                <a:cs typeface="Calibri"/>
              </a:rPr>
              <a:t>CDMA</a:t>
            </a:r>
          </a:p>
        </p:txBody>
      </p:sp>
      <p:pic>
        <p:nvPicPr>
          <p:cNvPr id="5" name="object 5"/>
          <p:cNvPicPr/>
          <p:nvPr/>
        </p:nvPicPr>
        <p:blipFill>
          <a:blip r:embed="rId4" cstate="print"/>
          <a:stretch>
            <a:fillRect/>
          </a:stretch>
        </p:blipFill>
        <p:spPr>
          <a:xfrm>
            <a:off x="1740407" y="1473708"/>
            <a:ext cx="8705088" cy="4425695"/>
          </a:xfrm>
          <a:prstGeom prst="rect">
            <a:avLst/>
          </a:prstGeom>
        </p:spPr>
      </p:pic>
      <p:pic>
        <p:nvPicPr>
          <p:cNvPr id="6" name="Picture 5" descr="A close up of a logo&#10;&#10;Description automatically generated">
            <a:extLst>
              <a:ext uri="{FF2B5EF4-FFF2-40B4-BE49-F238E27FC236}">
                <a16:creationId xmlns:a16="http://schemas.microsoft.com/office/drawing/2014/main" id="{50D6A1AC-EC86-5467-27E7-2970D683350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3865522" y="190940"/>
            <a:ext cx="4041960"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C00000"/>
                </a:solidFill>
                <a:latin typeface="Calibri"/>
                <a:cs typeface="Calibri"/>
              </a:rPr>
              <a:t>CDMA</a:t>
            </a:r>
            <a:r>
              <a:rPr b="1" spc="-55" dirty="0">
                <a:solidFill>
                  <a:srgbClr val="C00000"/>
                </a:solidFill>
                <a:latin typeface="Calibri"/>
                <a:cs typeface="Calibri"/>
              </a:rPr>
              <a:t> </a:t>
            </a:r>
            <a:r>
              <a:rPr b="1" spc="-5" dirty="0">
                <a:solidFill>
                  <a:srgbClr val="C00000"/>
                </a:solidFill>
                <a:latin typeface="Calibri"/>
                <a:cs typeface="Calibri"/>
              </a:rPr>
              <a:t>Encoding</a:t>
            </a:r>
          </a:p>
        </p:txBody>
      </p:sp>
      <p:pic>
        <p:nvPicPr>
          <p:cNvPr id="5" name="object 5"/>
          <p:cNvPicPr/>
          <p:nvPr/>
        </p:nvPicPr>
        <p:blipFill>
          <a:blip r:embed="rId4" cstate="print"/>
          <a:stretch>
            <a:fillRect/>
          </a:stretch>
        </p:blipFill>
        <p:spPr>
          <a:xfrm>
            <a:off x="1682495" y="1222247"/>
            <a:ext cx="8833104" cy="4413504"/>
          </a:xfrm>
          <a:prstGeom prst="rect">
            <a:avLst/>
          </a:prstGeom>
        </p:spPr>
      </p:pic>
      <p:pic>
        <p:nvPicPr>
          <p:cNvPr id="6" name="Picture 5" descr="A close up of a logo&#10;&#10;Description automatically generated">
            <a:extLst>
              <a:ext uri="{FF2B5EF4-FFF2-40B4-BE49-F238E27FC236}">
                <a16:creationId xmlns:a16="http://schemas.microsoft.com/office/drawing/2014/main" id="{6AA32187-CE76-D3C9-F8B5-85700D46DE1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3253455" y="272061"/>
            <a:ext cx="5685085"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Calibri"/>
                <a:cs typeface="Calibri"/>
              </a:rPr>
              <a:t>Signal</a:t>
            </a:r>
            <a:r>
              <a:rPr b="1" spc="-25" dirty="0">
                <a:solidFill>
                  <a:srgbClr val="C00000"/>
                </a:solidFill>
                <a:latin typeface="Calibri"/>
                <a:cs typeface="Calibri"/>
              </a:rPr>
              <a:t> </a:t>
            </a:r>
            <a:r>
              <a:rPr b="1" spc="-20" dirty="0">
                <a:solidFill>
                  <a:srgbClr val="C00000"/>
                </a:solidFill>
                <a:latin typeface="Calibri"/>
                <a:cs typeface="Calibri"/>
              </a:rPr>
              <a:t>Created</a:t>
            </a:r>
            <a:r>
              <a:rPr b="1" spc="-40" dirty="0">
                <a:solidFill>
                  <a:srgbClr val="C00000"/>
                </a:solidFill>
                <a:latin typeface="Calibri"/>
                <a:cs typeface="Calibri"/>
              </a:rPr>
              <a:t> </a:t>
            </a:r>
            <a:r>
              <a:rPr b="1" spc="-15" dirty="0">
                <a:solidFill>
                  <a:srgbClr val="C00000"/>
                </a:solidFill>
                <a:latin typeface="Calibri"/>
                <a:cs typeface="Calibri"/>
              </a:rPr>
              <a:t>by</a:t>
            </a:r>
            <a:r>
              <a:rPr b="1" spc="-20" dirty="0">
                <a:solidFill>
                  <a:srgbClr val="C00000"/>
                </a:solidFill>
                <a:latin typeface="Calibri"/>
                <a:cs typeface="Calibri"/>
              </a:rPr>
              <a:t> </a:t>
            </a:r>
            <a:r>
              <a:rPr b="1" spc="-5" dirty="0">
                <a:solidFill>
                  <a:srgbClr val="C00000"/>
                </a:solidFill>
                <a:latin typeface="Calibri"/>
                <a:cs typeface="Calibri"/>
              </a:rPr>
              <a:t>CDMA</a:t>
            </a:r>
          </a:p>
        </p:txBody>
      </p:sp>
      <p:pic>
        <p:nvPicPr>
          <p:cNvPr id="5" name="object 5"/>
          <p:cNvPicPr/>
          <p:nvPr/>
        </p:nvPicPr>
        <p:blipFill>
          <a:blip r:embed="rId4" cstate="print"/>
          <a:stretch>
            <a:fillRect/>
          </a:stretch>
        </p:blipFill>
        <p:spPr>
          <a:xfrm>
            <a:off x="2087879" y="1307591"/>
            <a:ext cx="8016239" cy="4242816"/>
          </a:xfrm>
          <a:prstGeom prst="rect">
            <a:avLst/>
          </a:prstGeom>
        </p:spPr>
      </p:pic>
      <p:pic>
        <p:nvPicPr>
          <p:cNvPr id="6" name="Picture 5" descr="A close up of a logo&#10;&#10;Description automatically generated">
            <a:extLst>
              <a:ext uri="{FF2B5EF4-FFF2-40B4-BE49-F238E27FC236}">
                <a16:creationId xmlns:a16="http://schemas.microsoft.com/office/drawing/2014/main" id="{19B26773-C21D-4155-4C65-16C4FADA363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3719946" y="283142"/>
            <a:ext cx="4206643" cy="689932"/>
          </a:xfrm>
          <a:prstGeom prst="rect">
            <a:avLst/>
          </a:prstGeom>
        </p:spPr>
        <p:txBody>
          <a:bodyPr vert="horz" wrap="square" lIns="0" tIns="12700" rIns="0" bIns="0" rtlCol="0">
            <a:spAutoFit/>
          </a:bodyPr>
          <a:lstStyle/>
          <a:p>
            <a:pPr marL="12700">
              <a:lnSpc>
                <a:spcPct val="100000"/>
              </a:lnSpc>
              <a:spcBef>
                <a:spcPts val="100"/>
              </a:spcBef>
            </a:pPr>
            <a:r>
              <a:rPr b="1" spc="-5" dirty="0">
                <a:solidFill>
                  <a:srgbClr val="C00000"/>
                </a:solidFill>
                <a:latin typeface="Calibri"/>
                <a:cs typeface="Calibri"/>
              </a:rPr>
              <a:t>CDMA</a:t>
            </a:r>
            <a:r>
              <a:rPr b="1" spc="-70" dirty="0">
                <a:solidFill>
                  <a:srgbClr val="C00000"/>
                </a:solidFill>
                <a:latin typeface="Calibri"/>
                <a:cs typeface="Calibri"/>
              </a:rPr>
              <a:t> </a:t>
            </a:r>
            <a:r>
              <a:rPr b="1" spc="-5" dirty="0">
                <a:solidFill>
                  <a:srgbClr val="C00000"/>
                </a:solidFill>
                <a:latin typeface="Calibri"/>
                <a:cs typeface="Calibri"/>
              </a:rPr>
              <a:t>Decoding</a:t>
            </a:r>
          </a:p>
        </p:txBody>
      </p:sp>
      <p:pic>
        <p:nvPicPr>
          <p:cNvPr id="5" name="object 5"/>
          <p:cNvPicPr/>
          <p:nvPr/>
        </p:nvPicPr>
        <p:blipFill>
          <a:blip r:embed="rId4" cstate="print"/>
          <a:stretch>
            <a:fillRect/>
          </a:stretch>
        </p:blipFill>
        <p:spPr>
          <a:xfrm>
            <a:off x="1810511" y="1406652"/>
            <a:ext cx="8333232" cy="4584192"/>
          </a:xfrm>
          <a:prstGeom prst="rect">
            <a:avLst/>
          </a:prstGeom>
        </p:spPr>
      </p:pic>
      <p:pic>
        <p:nvPicPr>
          <p:cNvPr id="6" name="Picture 5" descr="A close up of a logo&#10;&#10;Description automatically generated">
            <a:extLst>
              <a:ext uri="{FF2B5EF4-FFF2-40B4-BE49-F238E27FC236}">
                <a16:creationId xmlns:a16="http://schemas.microsoft.com/office/drawing/2014/main" id="{2946A150-7670-D79C-A017-B64AB707F71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2815936" y="328909"/>
            <a:ext cx="5213257" cy="689932"/>
          </a:xfrm>
          <a:prstGeom prst="rect">
            <a:avLst/>
          </a:prstGeom>
        </p:spPr>
        <p:txBody>
          <a:bodyPr vert="horz" wrap="square" lIns="0" tIns="12700" rIns="0" bIns="0" rtlCol="0">
            <a:spAutoFit/>
          </a:bodyPr>
          <a:lstStyle/>
          <a:p>
            <a:pPr marL="12700">
              <a:lnSpc>
                <a:spcPct val="100000"/>
              </a:lnSpc>
              <a:spcBef>
                <a:spcPts val="100"/>
              </a:spcBef>
            </a:pPr>
            <a:r>
              <a:rPr b="1" dirty="0">
                <a:solidFill>
                  <a:srgbClr val="C00000"/>
                </a:solidFill>
                <a:latin typeface="Calibri"/>
                <a:cs typeface="Calibri"/>
              </a:rPr>
              <a:t>Sequence</a:t>
            </a:r>
            <a:r>
              <a:rPr b="1" spc="-55" dirty="0">
                <a:solidFill>
                  <a:srgbClr val="C00000"/>
                </a:solidFill>
                <a:latin typeface="Calibri"/>
                <a:cs typeface="Calibri"/>
              </a:rPr>
              <a:t> </a:t>
            </a:r>
            <a:r>
              <a:rPr b="1" spc="-15" dirty="0">
                <a:solidFill>
                  <a:srgbClr val="C00000"/>
                </a:solidFill>
                <a:latin typeface="Calibri"/>
                <a:cs typeface="Calibri"/>
              </a:rPr>
              <a:t>Generation</a:t>
            </a:r>
          </a:p>
        </p:txBody>
      </p:sp>
      <p:sp>
        <p:nvSpPr>
          <p:cNvPr id="5" name="object 5"/>
          <p:cNvSpPr txBox="1"/>
          <p:nvPr/>
        </p:nvSpPr>
        <p:spPr>
          <a:xfrm>
            <a:off x="947419" y="1487246"/>
            <a:ext cx="8695055" cy="1002030"/>
          </a:xfrm>
          <a:prstGeom prst="rect">
            <a:avLst/>
          </a:prstGeom>
        </p:spPr>
        <p:txBody>
          <a:bodyPr vert="horz" wrap="square" lIns="0" tIns="13335" rIns="0" bIns="0" rtlCol="0">
            <a:spAutoFit/>
          </a:bodyPr>
          <a:lstStyle/>
          <a:p>
            <a:pPr marL="469900" indent="-457834">
              <a:lnSpc>
                <a:spcPct val="100000"/>
              </a:lnSpc>
              <a:spcBef>
                <a:spcPts val="105"/>
              </a:spcBef>
              <a:buFont typeface="Arial MT"/>
              <a:buChar char="•"/>
              <a:tabLst>
                <a:tab pos="469900" algn="l"/>
                <a:tab pos="470534" algn="l"/>
              </a:tabLst>
            </a:pPr>
            <a:r>
              <a:rPr sz="3200" spc="-5" dirty="0">
                <a:latin typeface="Calibri"/>
                <a:cs typeface="Calibri"/>
              </a:rPr>
              <a:t>Common</a:t>
            </a:r>
            <a:r>
              <a:rPr sz="3200" spc="5" dirty="0">
                <a:latin typeface="Calibri"/>
                <a:cs typeface="Calibri"/>
              </a:rPr>
              <a:t> </a:t>
            </a:r>
            <a:r>
              <a:rPr sz="3200" spc="-5" dirty="0">
                <a:latin typeface="Calibri"/>
                <a:cs typeface="Calibri"/>
              </a:rPr>
              <a:t>method:</a:t>
            </a:r>
            <a:r>
              <a:rPr sz="3200" spc="15" dirty="0">
                <a:latin typeface="Calibri"/>
                <a:cs typeface="Calibri"/>
              </a:rPr>
              <a:t> </a:t>
            </a:r>
            <a:r>
              <a:rPr sz="3200" i="1" spc="-30" dirty="0">
                <a:solidFill>
                  <a:srgbClr val="C00000"/>
                </a:solidFill>
                <a:latin typeface="Calibri"/>
                <a:cs typeface="Calibri"/>
              </a:rPr>
              <a:t>Walsh</a:t>
            </a:r>
            <a:r>
              <a:rPr sz="3200" i="1" spc="-5" dirty="0">
                <a:solidFill>
                  <a:srgbClr val="C00000"/>
                </a:solidFill>
                <a:latin typeface="Calibri"/>
                <a:cs typeface="Calibri"/>
              </a:rPr>
              <a:t> </a:t>
            </a:r>
            <a:r>
              <a:rPr sz="3200" i="1" spc="-60" dirty="0">
                <a:solidFill>
                  <a:srgbClr val="C00000"/>
                </a:solidFill>
                <a:latin typeface="Calibri"/>
                <a:cs typeface="Calibri"/>
              </a:rPr>
              <a:t>Table</a:t>
            </a:r>
            <a:endParaRPr sz="3200">
              <a:latin typeface="Calibri"/>
              <a:cs typeface="Calibri"/>
            </a:endParaRPr>
          </a:p>
          <a:p>
            <a:pPr marL="927100" lvl="1" indent="-457834">
              <a:lnSpc>
                <a:spcPct val="100000"/>
              </a:lnSpc>
              <a:buFont typeface="Arial MT"/>
              <a:buChar char="•"/>
              <a:tabLst>
                <a:tab pos="927100" algn="l"/>
                <a:tab pos="927735" algn="l"/>
              </a:tabLst>
            </a:pPr>
            <a:r>
              <a:rPr sz="3200" spc="-5" dirty="0">
                <a:latin typeface="Calibri"/>
                <a:cs typeface="Calibri"/>
              </a:rPr>
              <a:t>Number of sequences</a:t>
            </a:r>
            <a:r>
              <a:rPr sz="3200" spc="5" dirty="0">
                <a:latin typeface="Calibri"/>
                <a:cs typeface="Calibri"/>
              </a:rPr>
              <a:t> </a:t>
            </a:r>
            <a:r>
              <a:rPr sz="3200" spc="-10" dirty="0">
                <a:latin typeface="Calibri"/>
                <a:cs typeface="Calibri"/>
              </a:rPr>
              <a:t>is</a:t>
            </a:r>
            <a:r>
              <a:rPr sz="3200" dirty="0">
                <a:latin typeface="Calibri"/>
                <a:cs typeface="Calibri"/>
              </a:rPr>
              <a:t> </a:t>
            </a:r>
            <a:r>
              <a:rPr sz="3200" spc="-20" dirty="0">
                <a:latin typeface="Calibri"/>
                <a:cs typeface="Calibri"/>
              </a:rPr>
              <a:t>always</a:t>
            </a:r>
            <a:r>
              <a:rPr sz="3200" dirty="0">
                <a:latin typeface="Calibri"/>
                <a:cs typeface="Calibri"/>
              </a:rPr>
              <a:t> a</a:t>
            </a:r>
            <a:r>
              <a:rPr sz="3200" spc="5" dirty="0">
                <a:latin typeface="Calibri"/>
                <a:cs typeface="Calibri"/>
              </a:rPr>
              <a:t> </a:t>
            </a:r>
            <a:r>
              <a:rPr sz="3200" spc="-10" dirty="0">
                <a:latin typeface="Calibri"/>
                <a:cs typeface="Calibri"/>
              </a:rPr>
              <a:t>power</a:t>
            </a:r>
            <a:r>
              <a:rPr sz="3200" spc="-20" dirty="0">
                <a:latin typeface="Calibri"/>
                <a:cs typeface="Calibri"/>
              </a:rPr>
              <a:t> </a:t>
            </a:r>
            <a:r>
              <a:rPr sz="3200" spc="-5" dirty="0">
                <a:latin typeface="Calibri"/>
                <a:cs typeface="Calibri"/>
              </a:rPr>
              <a:t>of </a:t>
            </a:r>
            <a:r>
              <a:rPr sz="3200" spc="-10" dirty="0">
                <a:latin typeface="Calibri"/>
                <a:cs typeface="Calibri"/>
              </a:rPr>
              <a:t>two</a:t>
            </a:r>
            <a:endParaRPr sz="3200">
              <a:latin typeface="Calibri"/>
              <a:cs typeface="Calibri"/>
            </a:endParaRPr>
          </a:p>
        </p:txBody>
      </p:sp>
      <p:pic>
        <p:nvPicPr>
          <p:cNvPr id="6" name="object 6"/>
          <p:cNvPicPr/>
          <p:nvPr/>
        </p:nvPicPr>
        <p:blipFill>
          <a:blip r:embed="rId4" cstate="print"/>
          <a:stretch>
            <a:fillRect/>
          </a:stretch>
        </p:blipFill>
        <p:spPr>
          <a:xfrm>
            <a:off x="3425952" y="2633472"/>
            <a:ext cx="5102352" cy="3816095"/>
          </a:xfrm>
          <a:prstGeom prst="rect">
            <a:avLst/>
          </a:prstGeom>
        </p:spPr>
      </p:pic>
      <p:pic>
        <p:nvPicPr>
          <p:cNvPr id="7" name="Picture 6" descr="A close up of a logo&#10;&#10;Description automatically generated">
            <a:extLst>
              <a:ext uri="{FF2B5EF4-FFF2-40B4-BE49-F238E27FC236}">
                <a16:creationId xmlns:a16="http://schemas.microsoft.com/office/drawing/2014/main" id="{1C274BF4-E642-7404-4C39-39A6A45DAC1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786871" y="6131051"/>
            <a:ext cx="967740" cy="722374"/>
          </a:xfrm>
          <a:prstGeom prst="rect">
            <a:avLst/>
          </a:prstGeom>
        </p:spPr>
      </p:pic>
      <p:pic>
        <p:nvPicPr>
          <p:cNvPr id="3" name="object 3"/>
          <p:cNvPicPr/>
          <p:nvPr/>
        </p:nvPicPr>
        <p:blipFill>
          <a:blip r:embed="rId3" cstate="print"/>
          <a:stretch>
            <a:fillRect/>
          </a:stretch>
        </p:blipFill>
        <p:spPr>
          <a:xfrm>
            <a:off x="9136380" y="0"/>
            <a:ext cx="2898648" cy="539496"/>
          </a:xfrm>
          <a:prstGeom prst="rect">
            <a:avLst/>
          </a:prstGeom>
        </p:spPr>
      </p:pic>
      <p:sp>
        <p:nvSpPr>
          <p:cNvPr id="4" name="object 4"/>
          <p:cNvSpPr txBox="1">
            <a:spLocks noGrp="1"/>
          </p:cNvSpPr>
          <p:nvPr>
            <p:ph type="title"/>
          </p:nvPr>
        </p:nvSpPr>
        <p:spPr>
          <a:xfrm>
            <a:off x="3241748" y="272061"/>
            <a:ext cx="5339011" cy="689932"/>
          </a:xfrm>
          <a:prstGeom prst="rect">
            <a:avLst/>
          </a:prstGeom>
        </p:spPr>
        <p:txBody>
          <a:bodyPr vert="horz" wrap="square" lIns="0" tIns="12700" rIns="0" bIns="0" rtlCol="0">
            <a:spAutoFit/>
          </a:bodyPr>
          <a:lstStyle/>
          <a:p>
            <a:pPr marL="12700">
              <a:lnSpc>
                <a:spcPct val="100000"/>
              </a:lnSpc>
              <a:spcBef>
                <a:spcPts val="100"/>
              </a:spcBef>
            </a:pPr>
            <a:r>
              <a:rPr b="1" spc="-10" dirty="0">
                <a:solidFill>
                  <a:srgbClr val="C00000"/>
                </a:solidFill>
                <a:latin typeface="Calibri"/>
                <a:cs typeface="Calibri"/>
              </a:rPr>
              <a:t>Example:</a:t>
            </a:r>
            <a:r>
              <a:rPr b="1" spc="-35" dirty="0">
                <a:solidFill>
                  <a:srgbClr val="C00000"/>
                </a:solidFill>
                <a:latin typeface="Calibri"/>
                <a:cs typeface="Calibri"/>
              </a:rPr>
              <a:t> </a:t>
            </a:r>
            <a:r>
              <a:rPr b="1" spc="-30" dirty="0">
                <a:solidFill>
                  <a:srgbClr val="C00000"/>
                </a:solidFill>
                <a:latin typeface="Calibri"/>
                <a:cs typeface="Calibri"/>
              </a:rPr>
              <a:t>Walsh</a:t>
            </a:r>
            <a:r>
              <a:rPr b="1" spc="-25" dirty="0">
                <a:solidFill>
                  <a:srgbClr val="C00000"/>
                </a:solidFill>
                <a:latin typeface="Calibri"/>
                <a:cs typeface="Calibri"/>
              </a:rPr>
              <a:t> </a:t>
            </a:r>
            <a:r>
              <a:rPr b="1" spc="-55" dirty="0">
                <a:solidFill>
                  <a:srgbClr val="C00000"/>
                </a:solidFill>
                <a:latin typeface="Calibri"/>
                <a:cs typeface="Calibri"/>
              </a:rPr>
              <a:t>Table</a:t>
            </a:r>
          </a:p>
        </p:txBody>
      </p:sp>
      <p:sp>
        <p:nvSpPr>
          <p:cNvPr id="5" name="object 5"/>
          <p:cNvSpPr txBox="1"/>
          <p:nvPr/>
        </p:nvSpPr>
        <p:spPr>
          <a:xfrm>
            <a:off x="947419" y="1487246"/>
            <a:ext cx="9487535" cy="2465705"/>
          </a:xfrm>
          <a:prstGeom prst="rect">
            <a:avLst/>
          </a:prstGeom>
        </p:spPr>
        <p:txBody>
          <a:bodyPr vert="horz" wrap="square" lIns="0" tIns="13335" rIns="0" bIns="0" rtlCol="0">
            <a:spAutoFit/>
          </a:bodyPr>
          <a:lstStyle/>
          <a:p>
            <a:pPr marL="527685" indent="-515620">
              <a:lnSpc>
                <a:spcPct val="100000"/>
              </a:lnSpc>
              <a:spcBef>
                <a:spcPts val="105"/>
              </a:spcBef>
              <a:buAutoNum type="arabicPeriod"/>
              <a:tabLst>
                <a:tab pos="527685" algn="l"/>
                <a:tab pos="528320" algn="l"/>
              </a:tabLst>
            </a:pPr>
            <a:r>
              <a:rPr sz="3200" spc="-5" dirty="0">
                <a:latin typeface="Calibri"/>
                <a:cs typeface="Calibri"/>
              </a:rPr>
              <a:t>Find</a:t>
            </a:r>
            <a:r>
              <a:rPr sz="3200" spc="5" dirty="0">
                <a:latin typeface="Calibri"/>
                <a:cs typeface="Calibri"/>
              </a:rPr>
              <a:t> </a:t>
            </a:r>
            <a:r>
              <a:rPr sz="3200" dirty="0">
                <a:latin typeface="Calibri"/>
                <a:cs typeface="Calibri"/>
              </a:rPr>
              <a:t>chip</a:t>
            </a:r>
            <a:r>
              <a:rPr sz="3200" spc="5" dirty="0">
                <a:latin typeface="Calibri"/>
                <a:cs typeface="Calibri"/>
              </a:rPr>
              <a:t> </a:t>
            </a:r>
            <a:r>
              <a:rPr sz="3200" spc="-5" dirty="0">
                <a:latin typeface="Calibri"/>
                <a:cs typeface="Calibri"/>
              </a:rPr>
              <a:t>sequences</a:t>
            </a:r>
            <a:r>
              <a:rPr sz="3200" spc="-15" dirty="0">
                <a:latin typeface="Calibri"/>
                <a:cs typeface="Calibri"/>
              </a:rPr>
              <a:t> </a:t>
            </a:r>
            <a:r>
              <a:rPr sz="3200" spc="-30" dirty="0">
                <a:latin typeface="Calibri"/>
                <a:cs typeface="Calibri"/>
              </a:rPr>
              <a:t>for</a:t>
            </a:r>
            <a:r>
              <a:rPr sz="3200" dirty="0">
                <a:latin typeface="Calibri"/>
                <a:cs typeface="Calibri"/>
              </a:rPr>
              <a:t> </a:t>
            </a:r>
            <a:r>
              <a:rPr sz="3200" spc="-10" dirty="0">
                <a:latin typeface="Calibri"/>
                <a:cs typeface="Calibri"/>
              </a:rPr>
              <a:t>eight</a:t>
            </a:r>
            <a:r>
              <a:rPr sz="3200" spc="5" dirty="0">
                <a:latin typeface="Calibri"/>
                <a:cs typeface="Calibri"/>
              </a:rPr>
              <a:t> </a:t>
            </a:r>
            <a:r>
              <a:rPr sz="3200" spc="-20" dirty="0">
                <a:latin typeface="Calibri"/>
                <a:cs typeface="Calibri"/>
              </a:rPr>
              <a:t>stations</a:t>
            </a:r>
            <a:endParaRPr sz="3200" dirty="0">
              <a:latin typeface="Calibri"/>
              <a:cs typeface="Calibri"/>
            </a:endParaRPr>
          </a:p>
          <a:p>
            <a:pPr>
              <a:lnSpc>
                <a:spcPct val="100000"/>
              </a:lnSpc>
              <a:buFont typeface="Calibri"/>
              <a:buAutoNum type="arabicPeriod"/>
            </a:pPr>
            <a:endParaRPr sz="3200" dirty="0">
              <a:latin typeface="Calibri"/>
              <a:cs typeface="Calibri"/>
            </a:endParaRPr>
          </a:p>
          <a:p>
            <a:pPr>
              <a:lnSpc>
                <a:spcPct val="100000"/>
              </a:lnSpc>
              <a:spcBef>
                <a:spcPts val="50"/>
              </a:spcBef>
              <a:buFont typeface="Calibri"/>
              <a:buAutoNum type="arabicPeriod"/>
            </a:pPr>
            <a:endParaRPr sz="3050" dirty="0">
              <a:latin typeface="Calibri"/>
              <a:cs typeface="Calibri"/>
            </a:endParaRPr>
          </a:p>
          <a:p>
            <a:pPr marL="527685" marR="5080" indent="-515620">
              <a:lnSpc>
                <a:spcPct val="100000"/>
              </a:lnSpc>
              <a:spcBef>
                <a:spcPts val="5"/>
              </a:spcBef>
              <a:buAutoNum type="arabicPeriod"/>
              <a:tabLst>
                <a:tab pos="527685" algn="l"/>
                <a:tab pos="528320" algn="l"/>
                <a:tab pos="7580630" algn="l"/>
              </a:tabLst>
            </a:pPr>
            <a:r>
              <a:rPr sz="3200" spc="-10" dirty="0">
                <a:latin typeface="Calibri"/>
                <a:cs typeface="Calibri"/>
              </a:rPr>
              <a:t>There </a:t>
            </a:r>
            <a:r>
              <a:rPr sz="3200" spc="-15" dirty="0">
                <a:latin typeface="Calibri"/>
                <a:cs typeface="Calibri"/>
              </a:rPr>
              <a:t>are</a:t>
            </a:r>
            <a:r>
              <a:rPr sz="3200" spc="-5" dirty="0">
                <a:latin typeface="Calibri"/>
                <a:cs typeface="Calibri"/>
              </a:rPr>
              <a:t> </a:t>
            </a:r>
            <a:r>
              <a:rPr sz="3200" dirty="0">
                <a:latin typeface="Calibri"/>
                <a:cs typeface="Calibri"/>
              </a:rPr>
              <a:t>80</a:t>
            </a:r>
            <a:r>
              <a:rPr sz="3200" spc="-5" dirty="0">
                <a:latin typeface="Calibri"/>
                <a:cs typeface="Calibri"/>
              </a:rPr>
              <a:t> </a:t>
            </a:r>
            <a:r>
              <a:rPr sz="3200" spc="-15" dirty="0">
                <a:latin typeface="Calibri"/>
                <a:cs typeface="Calibri"/>
              </a:rPr>
              <a:t>stations</a:t>
            </a:r>
            <a:r>
              <a:rPr sz="3200" spc="15" dirty="0">
                <a:latin typeface="Calibri"/>
                <a:cs typeface="Calibri"/>
              </a:rPr>
              <a:t> </a:t>
            </a:r>
            <a:r>
              <a:rPr sz="3200" dirty="0">
                <a:latin typeface="Calibri"/>
                <a:cs typeface="Calibri"/>
              </a:rPr>
              <a:t>in</a:t>
            </a:r>
            <a:r>
              <a:rPr sz="3200" spc="20" dirty="0">
                <a:latin typeface="Calibri"/>
                <a:cs typeface="Calibri"/>
              </a:rPr>
              <a:t> </a:t>
            </a:r>
            <a:r>
              <a:rPr sz="3200" dirty="0">
                <a:latin typeface="Calibri"/>
                <a:cs typeface="Calibri"/>
              </a:rPr>
              <a:t>a</a:t>
            </a:r>
            <a:r>
              <a:rPr sz="3200" spc="10" dirty="0">
                <a:latin typeface="Calibri"/>
                <a:cs typeface="Calibri"/>
              </a:rPr>
              <a:t> </a:t>
            </a:r>
            <a:r>
              <a:rPr sz="3200" spc="-5" dirty="0">
                <a:latin typeface="Calibri"/>
                <a:cs typeface="Calibri"/>
              </a:rPr>
              <a:t>CDMA</a:t>
            </a:r>
            <a:r>
              <a:rPr sz="3200" spc="10" dirty="0">
                <a:latin typeface="Calibri"/>
                <a:cs typeface="Calibri"/>
              </a:rPr>
              <a:t> </a:t>
            </a:r>
            <a:r>
              <a:rPr sz="3200" spc="-10" dirty="0">
                <a:latin typeface="Calibri"/>
                <a:cs typeface="Calibri"/>
              </a:rPr>
              <a:t>network.	What</a:t>
            </a:r>
            <a:r>
              <a:rPr sz="3200" spc="-35" dirty="0">
                <a:latin typeface="Calibri"/>
                <a:cs typeface="Calibri"/>
              </a:rPr>
              <a:t> </a:t>
            </a:r>
            <a:r>
              <a:rPr sz="3200" dirty="0">
                <a:latin typeface="Calibri"/>
                <a:cs typeface="Calibri"/>
              </a:rPr>
              <a:t>is</a:t>
            </a:r>
            <a:r>
              <a:rPr sz="3200" spc="-40" dirty="0">
                <a:latin typeface="Calibri"/>
                <a:cs typeface="Calibri"/>
              </a:rPr>
              <a:t> </a:t>
            </a:r>
            <a:r>
              <a:rPr sz="3200" dirty="0">
                <a:latin typeface="Calibri"/>
                <a:cs typeface="Calibri"/>
              </a:rPr>
              <a:t>the </a:t>
            </a:r>
            <a:r>
              <a:rPr sz="3200" spc="-710" dirty="0">
                <a:latin typeface="Calibri"/>
                <a:cs typeface="Calibri"/>
              </a:rPr>
              <a:t> </a:t>
            </a:r>
            <a:r>
              <a:rPr sz="3200" spc="-10" dirty="0">
                <a:latin typeface="Calibri"/>
                <a:cs typeface="Calibri"/>
              </a:rPr>
              <a:t>length</a:t>
            </a:r>
            <a:r>
              <a:rPr sz="3200" spc="10" dirty="0">
                <a:latin typeface="Calibri"/>
                <a:cs typeface="Calibri"/>
              </a:rPr>
              <a:t> </a:t>
            </a:r>
            <a:r>
              <a:rPr sz="3200" spc="-5" dirty="0">
                <a:latin typeface="Calibri"/>
                <a:cs typeface="Calibri"/>
              </a:rPr>
              <a:t>of the</a:t>
            </a:r>
            <a:r>
              <a:rPr sz="3200" dirty="0">
                <a:latin typeface="Calibri"/>
                <a:cs typeface="Calibri"/>
              </a:rPr>
              <a:t> </a:t>
            </a:r>
            <a:r>
              <a:rPr sz="3200" spc="-5" dirty="0">
                <a:latin typeface="Calibri"/>
                <a:cs typeface="Calibri"/>
              </a:rPr>
              <a:t>sequences</a:t>
            </a:r>
            <a:r>
              <a:rPr sz="3200" spc="-15" dirty="0">
                <a:latin typeface="Calibri"/>
                <a:cs typeface="Calibri"/>
              </a:rPr>
              <a:t> </a:t>
            </a:r>
            <a:r>
              <a:rPr sz="3200" spc="-20" dirty="0">
                <a:latin typeface="Calibri"/>
                <a:cs typeface="Calibri"/>
              </a:rPr>
              <a:t>generated </a:t>
            </a:r>
            <a:r>
              <a:rPr sz="3200" spc="-10" dirty="0">
                <a:latin typeface="Calibri"/>
                <a:cs typeface="Calibri"/>
              </a:rPr>
              <a:t>by</a:t>
            </a:r>
            <a:r>
              <a:rPr sz="3200" spc="5" dirty="0">
                <a:latin typeface="Calibri"/>
                <a:cs typeface="Calibri"/>
              </a:rPr>
              <a:t> </a:t>
            </a:r>
            <a:r>
              <a:rPr sz="3200" spc="-20" dirty="0">
                <a:latin typeface="Calibri"/>
                <a:cs typeface="Calibri"/>
              </a:rPr>
              <a:t>Walsh</a:t>
            </a:r>
            <a:r>
              <a:rPr sz="3200" spc="-10" dirty="0">
                <a:latin typeface="Calibri"/>
                <a:cs typeface="Calibri"/>
              </a:rPr>
              <a:t> </a:t>
            </a:r>
            <a:r>
              <a:rPr sz="3200" spc="-40" dirty="0">
                <a:latin typeface="Calibri"/>
                <a:cs typeface="Calibri"/>
              </a:rPr>
              <a:t>Table?</a:t>
            </a:r>
            <a:endParaRPr sz="3200" dirty="0">
              <a:latin typeface="Calibri"/>
              <a:cs typeface="Calibri"/>
            </a:endParaRPr>
          </a:p>
        </p:txBody>
      </p:sp>
      <p:pic>
        <p:nvPicPr>
          <p:cNvPr id="6" name="Picture 5" descr="A close up of a logo&#10;&#10;Description automatically generated">
            <a:extLst>
              <a:ext uri="{FF2B5EF4-FFF2-40B4-BE49-F238E27FC236}">
                <a16:creationId xmlns:a16="http://schemas.microsoft.com/office/drawing/2014/main" id="{4BF51F11-BF2F-0DC0-A6BF-AA4E20C70C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Hamming Distance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3" name="TextBox 12">
            <a:extLst>
              <a:ext uri="{FF2B5EF4-FFF2-40B4-BE49-F238E27FC236}">
                <a16:creationId xmlns:a16="http://schemas.microsoft.com/office/drawing/2014/main" id="{13477302-C698-4EEE-B4BA-61769FC5BD41}"/>
              </a:ext>
            </a:extLst>
          </p:cNvPr>
          <p:cNvSpPr txBox="1"/>
          <p:nvPr/>
        </p:nvSpPr>
        <p:spPr>
          <a:xfrm>
            <a:off x="701039" y="1567359"/>
            <a:ext cx="9704425" cy="4524315"/>
          </a:xfrm>
          <a:prstGeom prst="rect">
            <a:avLst/>
          </a:prstGeom>
          <a:noFill/>
        </p:spPr>
        <p:txBody>
          <a:bodyPr wrap="square">
            <a:spAutoFit/>
          </a:bodyPr>
          <a:lstStyle/>
          <a:p>
            <a:pPr marL="457200" indent="-457200">
              <a:buFont typeface="Arial" panose="020B0604020202020204" pitchFamily="34" charset="0"/>
              <a:buChar char="•"/>
            </a:pPr>
            <a:r>
              <a:rPr lang="en-US" sz="3200" dirty="0"/>
              <a:t>One of the central concepts in coding for error control is Hamming Distance.</a:t>
            </a:r>
          </a:p>
          <a:p>
            <a:endParaRPr lang="en-US" sz="3200" dirty="0"/>
          </a:p>
          <a:p>
            <a:pPr marL="457200" indent="-457200">
              <a:buFont typeface="Arial" panose="020B0604020202020204" pitchFamily="34" charset="0"/>
              <a:buChar char="•"/>
            </a:pPr>
            <a:r>
              <a:rPr lang="en-US" sz="3200" dirty="0"/>
              <a:t>The Hamming distance between two words(of same size) is the number of differences (XOR operation) between corresponding bits.</a:t>
            </a:r>
          </a:p>
          <a:p>
            <a:endParaRPr lang="en-US" sz="3200" dirty="0"/>
          </a:p>
          <a:p>
            <a:pPr marL="457200" indent="-457200">
              <a:buFont typeface="Arial" panose="020B0604020202020204" pitchFamily="34" charset="0"/>
              <a:buChar char="•"/>
            </a:pPr>
            <a:r>
              <a:rPr lang="en-US" sz="3200" dirty="0"/>
              <a:t>Distance between two words x, y is represented  as d(</a:t>
            </a:r>
            <a:r>
              <a:rPr lang="en-US" sz="3200" dirty="0" err="1"/>
              <a:t>x,y</a:t>
            </a:r>
            <a:r>
              <a:rPr lang="en-US" sz="3200" dirty="0"/>
              <a:t>)</a:t>
            </a:r>
          </a:p>
        </p:txBody>
      </p:sp>
    </p:spTree>
    <p:extLst>
      <p:ext uri="{BB962C8B-B14F-4D97-AF65-F5344CB8AC3E}">
        <p14:creationId xmlns:p14="http://schemas.microsoft.com/office/powerpoint/2010/main" val="38486737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180</a:t>
            </a:fld>
            <a:endParaRPr/>
          </a:p>
        </p:txBody>
      </p:sp>
      <p:sp>
        <p:nvSpPr>
          <p:cNvPr id="86" name="Google Shape;86;p1"/>
          <p:cNvSpPr txBox="1"/>
          <p:nvPr/>
        </p:nvSpPr>
        <p:spPr>
          <a:xfrm>
            <a:off x="2667000" y="2514600"/>
            <a:ext cx="6858000" cy="1754286"/>
          </a:xfrm>
          <a:prstGeom prst="rect">
            <a:avLst/>
          </a:prstGeom>
          <a:noFill/>
          <a:ln>
            <a:noFill/>
          </a:ln>
        </p:spPr>
        <p:txBody>
          <a:bodyPr spcFirstLastPara="1" wrap="square" lIns="91425" tIns="45700" rIns="91425" bIns="45700" anchor="t" anchorCtr="0">
            <a:spAutoFit/>
          </a:bodyPr>
          <a:lstStyle/>
          <a:p>
            <a:pPr algn="ctr">
              <a:buClr>
                <a:schemeClr val="dk2"/>
              </a:buClr>
              <a:buSzPts val="4400"/>
            </a:pPr>
            <a:r>
              <a:rPr lang="en-US" sz="4400" b="1">
                <a:solidFill>
                  <a:schemeClr val="dk2"/>
                </a:solidFill>
                <a:latin typeface="Arial"/>
                <a:ea typeface="Arial"/>
                <a:cs typeface="Arial"/>
                <a:sym typeface="Arial"/>
              </a:rPr>
              <a:t>Chapter 13</a:t>
            </a:r>
            <a:endParaRPr/>
          </a:p>
          <a:p>
            <a:pPr algn="ctr">
              <a:buClr>
                <a:schemeClr val="dk1"/>
              </a:buClr>
              <a:buSzPts val="2000"/>
            </a:pPr>
            <a:endParaRPr sz="2000" b="1">
              <a:solidFill>
                <a:schemeClr val="dk2"/>
              </a:solidFill>
              <a:latin typeface="Arial"/>
              <a:ea typeface="Arial"/>
              <a:cs typeface="Arial"/>
              <a:sym typeface="Arial"/>
            </a:endParaRPr>
          </a:p>
          <a:p>
            <a:pPr algn="ctr">
              <a:buClr>
                <a:schemeClr val="dk1"/>
              </a:buClr>
              <a:buSzPts val="4400"/>
            </a:pPr>
            <a:r>
              <a:rPr lang="en-US" sz="4400" b="1">
                <a:solidFill>
                  <a:schemeClr val="dk1"/>
                </a:solidFill>
                <a:latin typeface="Arial"/>
                <a:ea typeface="Arial"/>
                <a:cs typeface="Arial"/>
                <a:sym typeface="Arial"/>
              </a:rPr>
              <a:t>Wired LANs: Ethernet</a:t>
            </a:r>
            <a:endParaRPr/>
          </a:p>
        </p:txBody>
      </p:sp>
      <p:sp>
        <p:nvSpPr>
          <p:cNvPr id="87" name="Google Shape;87;p1"/>
          <p:cNvSpPr txBox="1"/>
          <p:nvPr/>
        </p:nvSpPr>
        <p:spPr>
          <a:xfrm>
            <a:off x="1524000" y="6507163"/>
            <a:ext cx="9144000" cy="274637"/>
          </a:xfrm>
          <a:prstGeom prst="rect">
            <a:avLst/>
          </a:prstGeom>
          <a:noFill/>
          <a:ln>
            <a:noFill/>
          </a:ln>
        </p:spPr>
        <p:txBody>
          <a:bodyPr spcFirstLastPara="1" wrap="square" lIns="91425" tIns="45700" rIns="91425" bIns="45700" anchor="t" anchorCtr="0">
            <a:spAutoFit/>
          </a:bodyPr>
          <a:lstStyle/>
          <a:p>
            <a:pPr algn="ctr">
              <a:buClr>
                <a:schemeClr val="dk1"/>
              </a:buClr>
              <a:buSzPts val="1200"/>
            </a:pPr>
            <a:r>
              <a:rPr lang="en-US" sz="1200">
                <a:solidFill>
                  <a:schemeClr val="dk1"/>
                </a:solidFill>
                <a:latin typeface="Times New Roman"/>
                <a:ea typeface="Times New Roman"/>
                <a:cs typeface="Times New Roman"/>
                <a:sym typeface="Times New Roman"/>
              </a:rPr>
              <a:t>Copyright © The McGraw-Hill Companies, Inc. Permission required for reproduction or display.</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181</a:t>
            </a:fld>
            <a:endParaRPr/>
          </a:p>
        </p:txBody>
      </p:sp>
      <p:sp>
        <p:nvSpPr>
          <p:cNvPr id="94" name="Google Shape;94;p2"/>
          <p:cNvSpPr txBox="1"/>
          <p:nvPr/>
        </p:nvSpPr>
        <p:spPr>
          <a:xfrm>
            <a:off x="0" y="0"/>
            <a:ext cx="12192001"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95" name="Google Shape;95;p2"/>
          <p:cNvSpPr txBox="1"/>
          <p:nvPr/>
        </p:nvSpPr>
        <p:spPr>
          <a:xfrm>
            <a:off x="1752600" y="406401"/>
            <a:ext cx="4792662" cy="579437"/>
          </a:xfrm>
          <a:prstGeom prst="rect">
            <a:avLst/>
          </a:prstGeom>
          <a:noFill/>
          <a:ln>
            <a:noFill/>
          </a:ln>
        </p:spPr>
        <p:txBody>
          <a:bodyPr spcFirstLastPara="1" wrap="square" lIns="91425" tIns="45700" rIns="91425" bIns="45700" anchor="t" anchorCtr="0">
            <a:spAutoFit/>
          </a:bodyPr>
          <a:lstStyle/>
          <a:p>
            <a:pPr>
              <a:buClr>
                <a:schemeClr val="dk1"/>
              </a:buClr>
              <a:buSzPts val="3200"/>
            </a:pPr>
            <a:r>
              <a:rPr lang="en-US" sz="3200" b="1" dirty="0">
                <a:solidFill>
                  <a:schemeClr val="dk1"/>
                </a:solidFill>
                <a:latin typeface="Times"/>
                <a:ea typeface="Times"/>
                <a:cs typeface="Times"/>
                <a:sym typeface="Times"/>
              </a:rPr>
              <a:t>IEEE STANDARDS</a:t>
            </a:r>
            <a:endParaRPr dirty="0"/>
          </a:p>
        </p:txBody>
      </p:sp>
      <p:sp>
        <p:nvSpPr>
          <p:cNvPr id="96" name="Google Shape;96;p2"/>
          <p:cNvSpPr txBox="1"/>
          <p:nvPr/>
        </p:nvSpPr>
        <p:spPr>
          <a:xfrm>
            <a:off x="9753600" y="6400801"/>
            <a:ext cx="184150" cy="584735"/>
          </a:xfrm>
          <a:prstGeom prst="rect">
            <a:avLst/>
          </a:prstGeom>
          <a:noFill/>
          <a:ln>
            <a:noFill/>
          </a:ln>
        </p:spPr>
        <p:txBody>
          <a:bodyPr spcFirstLastPara="1" wrap="square" lIns="91425" tIns="45700" rIns="91425" bIns="45700" anchor="t" anchorCtr="0">
            <a:spAutoFit/>
          </a:bodyPr>
          <a:lstStyle/>
          <a:p>
            <a:endParaRPr sz="3200" b="1">
              <a:solidFill>
                <a:schemeClr val="dk1"/>
              </a:solidFill>
              <a:latin typeface="Arial"/>
              <a:ea typeface="Arial"/>
              <a:cs typeface="Arial"/>
              <a:sym typeface="Arial"/>
            </a:endParaRPr>
          </a:p>
        </p:txBody>
      </p:sp>
      <p:sp>
        <p:nvSpPr>
          <p:cNvPr id="97" name="Google Shape;97;p2"/>
          <p:cNvSpPr txBox="1"/>
          <p:nvPr/>
        </p:nvSpPr>
        <p:spPr>
          <a:xfrm>
            <a:off x="1063256" y="2022894"/>
            <a:ext cx="10356111" cy="2246729"/>
          </a:xfrm>
          <a:prstGeom prst="rect">
            <a:avLst/>
          </a:prstGeom>
          <a:noFill/>
          <a:ln>
            <a:noFill/>
          </a:ln>
        </p:spPr>
        <p:txBody>
          <a:bodyPr spcFirstLastPara="1" wrap="square" lIns="91425" tIns="45700" rIns="91425" bIns="45700" anchor="ctr" anchorCtr="0">
            <a:spAutoFit/>
          </a:bodyPr>
          <a:lstStyle/>
          <a:p>
            <a:pPr algn="just">
              <a:buClr>
                <a:schemeClr val="dk1"/>
              </a:buClr>
              <a:buSzPts val="2800"/>
            </a:pPr>
            <a:r>
              <a:rPr lang="en-US" sz="2800" b="1" i="1" dirty="0">
                <a:solidFill>
                  <a:schemeClr val="dk1"/>
                </a:solidFill>
                <a:latin typeface="Times New Roman"/>
                <a:ea typeface="Times New Roman"/>
                <a:cs typeface="Times New Roman"/>
                <a:sym typeface="Times New Roman"/>
              </a:rPr>
              <a:t>In 1985, the Computer Society of the IEEE started a project, called Project 802, to set standards to enable intercommunication among equipment from a variety of manufacturers. Project 802 is a way of specifying functions of the physical layer and the data link layer of major LAN protocols.</a:t>
            </a:r>
            <a:endParaRPr dirty="0"/>
          </a:p>
        </p:txBody>
      </p:sp>
      <p:sp>
        <p:nvSpPr>
          <p:cNvPr id="98" name="Google Shape;98;p2"/>
          <p:cNvSpPr txBox="1"/>
          <p:nvPr/>
        </p:nvSpPr>
        <p:spPr>
          <a:xfrm>
            <a:off x="1689100" y="5486400"/>
            <a:ext cx="6705600" cy="830956"/>
          </a:xfrm>
          <a:prstGeom prst="rect">
            <a:avLst/>
          </a:prstGeom>
          <a:noFill/>
          <a:ln>
            <a:noFill/>
          </a:ln>
        </p:spPr>
        <p:txBody>
          <a:bodyPr spcFirstLastPara="1" wrap="square" lIns="91425" tIns="45700" rIns="91425" bIns="45700" anchor="t" anchorCtr="0">
            <a:spAutoFit/>
          </a:bodyPr>
          <a:lstStyle/>
          <a:p>
            <a:pPr>
              <a:buClr>
                <a:srgbClr val="0033CC"/>
              </a:buClr>
              <a:buSzPts val="2400"/>
            </a:pPr>
            <a:r>
              <a:rPr lang="en-US" sz="2400" b="1" dirty="0">
                <a:solidFill>
                  <a:srgbClr val="0033CC"/>
                </a:solidFill>
                <a:latin typeface="Times New Roman"/>
                <a:ea typeface="Times New Roman"/>
                <a:cs typeface="Times New Roman"/>
                <a:sym typeface="Times New Roman"/>
              </a:rPr>
              <a:t>Data Link Layer</a:t>
            </a:r>
            <a:br>
              <a:rPr lang="en-US" sz="2400" b="1" dirty="0">
                <a:solidFill>
                  <a:srgbClr val="0033CC"/>
                </a:solidFill>
                <a:latin typeface="Times New Roman"/>
                <a:ea typeface="Times New Roman"/>
                <a:cs typeface="Times New Roman"/>
                <a:sym typeface="Times New Roman"/>
              </a:rPr>
            </a:br>
            <a:r>
              <a:rPr lang="en-US" sz="2400" b="1" dirty="0">
                <a:solidFill>
                  <a:srgbClr val="0033CC"/>
                </a:solidFill>
                <a:latin typeface="Times New Roman"/>
                <a:ea typeface="Times New Roman"/>
                <a:cs typeface="Times New Roman"/>
                <a:sym typeface="Times New Roman"/>
              </a:rPr>
              <a:t>Physical Layer</a:t>
            </a:r>
            <a:endParaRPr dirty="0"/>
          </a:p>
        </p:txBody>
      </p:sp>
      <p:sp>
        <p:nvSpPr>
          <p:cNvPr id="99" name="Google Shape;99;p2"/>
          <p:cNvSpPr txBox="1"/>
          <p:nvPr/>
        </p:nvSpPr>
        <p:spPr>
          <a:xfrm>
            <a:off x="1689100" y="4920918"/>
            <a:ext cx="4862512" cy="519112"/>
          </a:xfrm>
          <a:prstGeom prst="rect">
            <a:avLst/>
          </a:prstGeom>
          <a:noFill/>
          <a:ln>
            <a:noFill/>
          </a:ln>
        </p:spPr>
        <p:txBody>
          <a:bodyPr spcFirstLastPara="1" wrap="square" lIns="91425" tIns="45700" rIns="91425" bIns="45700" anchor="t" anchorCtr="0">
            <a:spAutoFit/>
          </a:bodyPr>
          <a:lstStyle/>
          <a:p>
            <a:pPr algn="ctr">
              <a:buClr>
                <a:schemeClr val="hlink"/>
              </a:buClr>
              <a:buSzPts val="2800"/>
            </a:pPr>
            <a:r>
              <a:rPr lang="en-US" sz="2800" b="1" i="1" u="sng" dirty="0">
                <a:solidFill>
                  <a:schemeClr val="hlink"/>
                </a:solidFill>
                <a:latin typeface="Times New Roman"/>
                <a:ea typeface="Times New Roman"/>
                <a:cs typeface="Times New Roman"/>
                <a:sym typeface="Times New Roman"/>
              </a:rPr>
              <a:t>Topics discussed in this section:</a:t>
            </a:r>
            <a:endParaRPr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182</a:t>
            </a:fld>
            <a:endParaRPr/>
          </a:p>
        </p:txBody>
      </p:sp>
      <p:cxnSp>
        <p:nvCxnSpPr>
          <p:cNvPr id="106" name="Google Shape;106;p3"/>
          <p:cNvCxnSpPr/>
          <p:nvPr/>
        </p:nvCxnSpPr>
        <p:spPr>
          <a:xfrm>
            <a:off x="1676400" y="5334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07" name="Google Shape;107;p3"/>
          <p:cNvCxnSpPr/>
          <p:nvPr/>
        </p:nvCxnSpPr>
        <p:spPr>
          <a:xfrm>
            <a:off x="1676400" y="13716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08" name="Google Shape;108;p3"/>
          <p:cNvSpPr txBox="1"/>
          <p:nvPr/>
        </p:nvSpPr>
        <p:spPr>
          <a:xfrm>
            <a:off x="1828801" y="762000"/>
            <a:ext cx="4440237" cy="457200"/>
          </a:xfrm>
          <a:prstGeom prst="rect">
            <a:avLst/>
          </a:prstGeom>
          <a:noFill/>
          <a:ln>
            <a:noFill/>
          </a:ln>
        </p:spPr>
        <p:txBody>
          <a:bodyPr spcFirstLastPara="1" wrap="square" lIns="91425" tIns="45700" rIns="91425" bIns="45700" anchor="t" anchorCtr="0">
            <a:spAutoFit/>
          </a:bodyPr>
          <a:lstStyle/>
          <a:p>
            <a:pPr>
              <a:buClr>
                <a:schemeClr val="folHlink"/>
              </a:buClr>
              <a:buSzPts val="2400"/>
            </a:pPr>
            <a:r>
              <a:rPr lang="en-US" sz="2400" b="1">
                <a:solidFill>
                  <a:schemeClr val="folHlink"/>
                </a:solidFill>
                <a:latin typeface="Times New Roman"/>
                <a:ea typeface="Times New Roman"/>
                <a:cs typeface="Times New Roman"/>
                <a:sym typeface="Times New Roman"/>
              </a:rPr>
              <a:t>Figure 13.1  </a:t>
            </a:r>
            <a:r>
              <a:rPr lang="en-US" sz="2000" b="1" i="1">
                <a:solidFill>
                  <a:schemeClr val="dk1"/>
                </a:solidFill>
                <a:latin typeface="Times New Roman"/>
                <a:ea typeface="Times New Roman"/>
                <a:cs typeface="Times New Roman"/>
                <a:sym typeface="Times New Roman"/>
              </a:rPr>
              <a:t>IEEE standard for LANs</a:t>
            </a:r>
            <a:endParaRPr/>
          </a:p>
        </p:txBody>
      </p:sp>
      <p:cxnSp>
        <p:nvCxnSpPr>
          <p:cNvPr id="109" name="Google Shape;109;p3"/>
          <p:cNvCxnSpPr/>
          <p:nvPr/>
        </p:nvCxnSpPr>
        <p:spPr>
          <a:xfrm>
            <a:off x="1676400" y="6248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10" name="Google Shape;110;p3"/>
          <p:cNvPicPr preferRelativeResize="0"/>
          <p:nvPr/>
        </p:nvPicPr>
        <p:blipFill rotWithShape="1">
          <a:blip r:embed="rId3">
            <a:alphaModFix/>
          </a:blip>
          <a:srcRect/>
          <a:stretch/>
        </p:blipFill>
        <p:spPr>
          <a:xfrm>
            <a:off x="1725613" y="1739900"/>
            <a:ext cx="8866187" cy="42037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4"/>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183</a:t>
            </a:fld>
            <a:endParaRPr/>
          </a:p>
        </p:txBody>
      </p:sp>
      <p:sp>
        <p:nvSpPr>
          <p:cNvPr id="117" name="Google Shape;117;p4"/>
          <p:cNvSpPr txBox="1"/>
          <p:nvPr/>
        </p:nvSpPr>
        <p:spPr>
          <a:xfrm>
            <a:off x="0" y="0"/>
            <a:ext cx="12192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118" name="Google Shape;118;p4"/>
          <p:cNvSpPr txBox="1"/>
          <p:nvPr/>
        </p:nvSpPr>
        <p:spPr>
          <a:xfrm>
            <a:off x="1752600" y="406401"/>
            <a:ext cx="5854700" cy="579437"/>
          </a:xfrm>
          <a:prstGeom prst="rect">
            <a:avLst/>
          </a:prstGeom>
          <a:noFill/>
          <a:ln>
            <a:noFill/>
          </a:ln>
        </p:spPr>
        <p:txBody>
          <a:bodyPr spcFirstLastPara="1" wrap="square" lIns="91425" tIns="45700" rIns="91425" bIns="45700" anchor="t" anchorCtr="0">
            <a:spAutoFit/>
          </a:bodyPr>
          <a:lstStyle/>
          <a:p>
            <a:pPr>
              <a:buClr>
                <a:schemeClr val="dk1"/>
              </a:buClr>
              <a:buSzPts val="3200"/>
            </a:pPr>
            <a:r>
              <a:rPr lang="en-US" sz="3200" b="1" dirty="0">
                <a:solidFill>
                  <a:schemeClr val="dk1"/>
                </a:solidFill>
                <a:latin typeface="Times"/>
                <a:ea typeface="Times"/>
                <a:cs typeface="Times"/>
                <a:sym typeface="Times"/>
              </a:rPr>
              <a:t>13-2   STANDARD ETHERNET</a:t>
            </a:r>
            <a:endParaRPr dirty="0"/>
          </a:p>
        </p:txBody>
      </p:sp>
      <p:sp>
        <p:nvSpPr>
          <p:cNvPr id="119" name="Google Shape;119;p4"/>
          <p:cNvSpPr txBox="1"/>
          <p:nvPr/>
        </p:nvSpPr>
        <p:spPr>
          <a:xfrm>
            <a:off x="9753600" y="6400801"/>
            <a:ext cx="184150" cy="584735"/>
          </a:xfrm>
          <a:prstGeom prst="rect">
            <a:avLst/>
          </a:prstGeom>
          <a:noFill/>
          <a:ln>
            <a:noFill/>
          </a:ln>
        </p:spPr>
        <p:txBody>
          <a:bodyPr spcFirstLastPara="1" wrap="square" lIns="91425" tIns="45700" rIns="91425" bIns="45700" anchor="t" anchorCtr="0">
            <a:spAutoFit/>
          </a:bodyPr>
          <a:lstStyle/>
          <a:p>
            <a:endParaRPr sz="3200" b="1">
              <a:solidFill>
                <a:schemeClr val="dk1"/>
              </a:solidFill>
              <a:latin typeface="Arial"/>
              <a:ea typeface="Arial"/>
              <a:cs typeface="Arial"/>
              <a:sym typeface="Arial"/>
            </a:endParaRPr>
          </a:p>
        </p:txBody>
      </p:sp>
      <p:sp>
        <p:nvSpPr>
          <p:cNvPr id="120" name="Google Shape;120;p4"/>
          <p:cNvSpPr txBox="1"/>
          <p:nvPr/>
        </p:nvSpPr>
        <p:spPr>
          <a:xfrm>
            <a:off x="1015408" y="1887537"/>
            <a:ext cx="10446489" cy="1800225"/>
          </a:xfrm>
          <a:prstGeom prst="rect">
            <a:avLst/>
          </a:prstGeom>
          <a:noFill/>
          <a:ln>
            <a:noFill/>
          </a:ln>
        </p:spPr>
        <p:txBody>
          <a:bodyPr spcFirstLastPara="1" wrap="square" lIns="91425" tIns="45700" rIns="91425" bIns="45700" anchor="ctr" anchorCtr="0">
            <a:spAutoFit/>
          </a:bodyPr>
          <a:lstStyle/>
          <a:p>
            <a:pPr algn="just">
              <a:buClr>
                <a:schemeClr val="dk1"/>
              </a:buClr>
              <a:buSzPts val="2800"/>
            </a:pPr>
            <a:r>
              <a:rPr lang="en-US" sz="2800" b="1" i="1" dirty="0">
                <a:solidFill>
                  <a:schemeClr val="dk1"/>
                </a:solidFill>
                <a:latin typeface="Times New Roman"/>
                <a:ea typeface="Times New Roman"/>
                <a:cs typeface="Times New Roman"/>
                <a:sym typeface="Times New Roman"/>
              </a:rPr>
              <a:t>The original Ethernet was created in 1976 at Xerox’s Palo Alto Research Center (PARC). Since then, it has gone through four generations. We briefly discuss the </a:t>
            </a:r>
            <a:r>
              <a:rPr lang="en-US" sz="2800" b="1" i="1" dirty="0">
                <a:solidFill>
                  <a:schemeClr val="hlink"/>
                </a:solidFill>
                <a:latin typeface="Times New Roman"/>
                <a:ea typeface="Times New Roman"/>
                <a:cs typeface="Times New Roman"/>
                <a:sym typeface="Times New Roman"/>
              </a:rPr>
              <a:t>Standard (or traditional) Ethernet</a:t>
            </a:r>
            <a:r>
              <a:rPr lang="en-US" sz="2800" b="1" i="1" dirty="0">
                <a:solidFill>
                  <a:schemeClr val="dk1"/>
                </a:solidFill>
                <a:latin typeface="Times New Roman"/>
                <a:ea typeface="Times New Roman"/>
                <a:cs typeface="Times New Roman"/>
                <a:sym typeface="Times New Roman"/>
              </a:rPr>
              <a:t> in this section. </a:t>
            </a:r>
            <a:endParaRPr dirty="0"/>
          </a:p>
        </p:txBody>
      </p:sp>
      <p:sp>
        <p:nvSpPr>
          <p:cNvPr id="121" name="Google Shape;121;p4"/>
          <p:cNvSpPr txBox="1"/>
          <p:nvPr/>
        </p:nvSpPr>
        <p:spPr>
          <a:xfrm>
            <a:off x="1327150" y="4692209"/>
            <a:ext cx="6705600" cy="1107955"/>
          </a:xfrm>
          <a:prstGeom prst="rect">
            <a:avLst/>
          </a:prstGeom>
          <a:noFill/>
          <a:ln>
            <a:noFill/>
          </a:ln>
        </p:spPr>
        <p:txBody>
          <a:bodyPr spcFirstLastPara="1" wrap="square" lIns="91425" tIns="45700" rIns="91425" bIns="45700" anchor="t" anchorCtr="0">
            <a:spAutoFit/>
          </a:bodyPr>
          <a:lstStyle/>
          <a:p>
            <a:pPr>
              <a:buClr>
                <a:srgbClr val="0033CC"/>
              </a:buClr>
              <a:buSzPts val="2400"/>
            </a:pPr>
            <a:r>
              <a:rPr lang="en-US" sz="2400" b="1" dirty="0">
                <a:solidFill>
                  <a:srgbClr val="0033CC"/>
                </a:solidFill>
                <a:latin typeface="Times New Roman"/>
                <a:ea typeface="Times New Roman"/>
                <a:cs typeface="Times New Roman"/>
                <a:sym typeface="Times New Roman"/>
              </a:rPr>
              <a:t>MAC Sublayer</a:t>
            </a:r>
            <a:br>
              <a:rPr lang="en-US" sz="2400" b="1" dirty="0">
                <a:solidFill>
                  <a:srgbClr val="0033CC"/>
                </a:solidFill>
                <a:latin typeface="Times New Roman"/>
                <a:ea typeface="Times New Roman"/>
                <a:cs typeface="Times New Roman"/>
                <a:sym typeface="Times New Roman"/>
              </a:rPr>
            </a:br>
            <a:r>
              <a:rPr lang="en-US" sz="2400" b="1" dirty="0">
                <a:solidFill>
                  <a:srgbClr val="0033CC"/>
                </a:solidFill>
                <a:latin typeface="Times New Roman"/>
                <a:ea typeface="Times New Roman"/>
                <a:cs typeface="Times New Roman"/>
                <a:sym typeface="Times New Roman"/>
              </a:rPr>
              <a:t>Physical Layer</a:t>
            </a:r>
            <a:br>
              <a:rPr lang="en-US" sz="2400" b="1" dirty="0">
                <a:solidFill>
                  <a:srgbClr val="0033CC"/>
                </a:solidFill>
                <a:latin typeface="Times New Roman"/>
                <a:ea typeface="Times New Roman"/>
                <a:cs typeface="Times New Roman"/>
                <a:sym typeface="Times New Roman"/>
              </a:rPr>
            </a:br>
            <a:endParaRPr dirty="0"/>
          </a:p>
        </p:txBody>
      </p:sp>
      <p:sp>
        <p:nvSpPr>
          <p:cNvPr id="122" name="Google Shape;122;p4"/>
          <p:cNvSpPr txBox="1"/>
          <p:nvPr/>
        </p:nvSpPr>
        <p:spPr>
          <a:xfrm>
            <a:off x="1015408" y="4160839"/>
            <a:ext cx="4862512" cy="519112"/>
          </a:xfrm>
          <a:prstGeom prst="rect">
            <a:avLst/>
          </a:prstGeom>
          <a:noFill/>
          <a:ln>
            <a:noFill/>
          </a:ln>
        </p:spPr>
        <p:txBody>
          <a:bodyPr spcFirstLastPara="1" wrap="square" lIns="91425" tIns="45700" rIns="91425" bIns="45700" anchor="t" anchorCtr="0">
            <a:spAutoFit/>
          </a:bodyPr>
          <a:lstStyle/>
          <a:p>
            <a:pPr algn="ctr">
              <a:buClr>
                <a:schemeClr val="hlink"/>
              </a:buClr>
              <a:buSzPts val="2800"/>
            </a:pPr>
            <a:r>
              <a:rPr lang="en-US" sz="2800" b="1" i="1" u="sng" dirty="0">
                <a:solidFill>
                  <a:schemeClr val="hlink"/>
                </a:solidFill>
                <a:latin typeface="Times New Roman"/>
                <a:ea typeface="Times New Roman"/>
                <a:cs typeface="Times New Roman"/>
                <a:sym typeface="Times New Roman"/>
              </a:rPr>
              <a:t>Topics discussed in this section:</a:t>
            </a:r>
            <a:endParaRPr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5"/>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184</a:t>
            </a:fld>
            <a:endParaRPr/>
          </a:p>
        </p:txBody>
      </p:sp>
      <p:cxnSp>
        <p:nvCxnSpPr>
          <p:cNvPr id="129" name="Google Shape;129;p5"/>
          <p:cNvCxnSpPr/>
          <p:nvPr/>
        </p:nvCxnSpPr>
        <p:spPr>
          <a:xfrm>
            <a:off x="1676400" y="5334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30" name="Google Shape;130;p5"/>
          <p:cNvCxnSpPr/>
          <p:nvPr/>
        </p:nvCxnSpPr>
        <p:spPr>
          <a:xfrm>
            <a:off x="1676400" y="13716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31" name="Google Shape;131;p5"/>
          <p:cNvSpPr txBox="1"/>
          <p:nvPr/>
        </p:nvSpPr>
        <p:spPr>
          <a:xfrm>
            <a:off x="1828800" y="762000"/>
            <a:ext cx="8325900" cy="461700"/>
          </a:xfrm>
          <a:prstGeom prst="rect">
            <a:avLst/>
          </a:prstGeom>
          <a:noFill/>
          <a:ln>
            <a:noFill/>
          </a:ln>
        </p:spPr>
        <p:txBody>
          <a:bodyPr spcFirstLastPara="1" wrap="square" lIns="91425" tIns="45700" rIns="91425" bIns="45700" anchor="t" anchorCtr="0">
            <a:spAutoFit/>
          </a:bodyPr>
          <a:lstStyle/>
          <a:p>
            <a:pPr>
              <a:buClr>
                <a:schemeClr val="folHlink"/>
              </a:buClr>
              <a:buSzPts val="2400"/>
            </a:pPr>
            <a:r>
              <a:rPr lang="en-US" sz="2400" b="1">
                <a:solidFill>
                  <a:schemeClr val="folHlink"/>
                </a:solidFill>
                <a:latin typeface="Times New Roman"/>
                <a:ea typeface="Times New Roman"/>
                <a:cs typeface="Times New Roman"/>
                <a:sym typeface="Times New Roman"/>
              </a:rPr>
              <a:t>Figure 13.3  </a:t>
            </a:r>
            <a:r>
              <a:rPr lang="en-US" sz="2000" b="1" i="1">
                <a:solidFill>
                  <a:schemeClr val="dk1"/>
                </a:solidFill>
                <a:latin typeface="Times New Roman"/>
                <a:ea typeface="Times New Roman"/>
                <a:cs typeface="Times New Roman"/>
                <a:sym typeface="Times New Roman"/>
              </a:rPr>
              <a:t>Ethernet evolution through four generations</a:t>
            </a:r>
            <a:endParaRPr/>
          </a:p>
        </p:txBody>
      </p:sp>
      <p:cxnSp>
        <p:nvCxnSpPr>
          <p:cNvPr id="132" name="Google Shape;132;p5"/>
          <p:cNvCxnSpPr/>
          <p:nvPr/>
        </p:nvCxnSpPr>
        <p:spPr>
          <a:xfrm>
            <a:off x="1676400" y="6248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33" name="Google Shape;133;p5"/>
          <p:cNvPicPr preferRelativeResize="0"/>
          <p:nvPr/>
        </p:nvPicPr>
        <p:blipFill rotWithShape="1">
          <a:blip r:embed="rId3">
            <a:alphaModFix/>
          </a:blip>
          <a:srcRect/>
          <a:stretch/>
        </p:blipFill>
        <p:spPr>
          <a:xfrm>
            <a:off x="2054226" y="2286001"/>
            <a:ext cx="7394575" cy="2357437"/>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6"/>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185</a:t>
            </a:fld>
            <a:endParaRPr/>
          </a:p>
        </p:txBody>
      </p:sp>
      <p:cxnSp>
        <p:nvCxnSpPr>
          <p:cNvPr id="140" name="Google Shape;140;p6"/>
          <p:cNvCxnSpPr/>
          <p:nvPr/>
        </p:nvCxnSpPr>
        <p:spPr>
          <a:xfrm>
            <a:off x="1676400" y="5334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41" name="Google Shape;141;p6"/>
          <p:cNvCxnSpPr/>
          <p:nvPr/>
        </p:nvCxnSpPr>
        <p:spPr>
          <a:xfrm>
            <a:off x="1676400" y="13716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42" name="Google Shape;142;p6"/>
          <p:cNvSpPr txBox="1"/>
          <p:nvPr/>
        </p:nvSpPr>
        <p:spPr>
          <a:xfrm>
            <a:off x="1828801" y="762000"/>
            <a:ext cx="3690937" cy="457200"/>
          </a:xfrm>
          <a:prstGeom prst="rect">
            <a:avLst/>
          </a:prstGeom>
          <a:noFill/>
          <a:ln>
            <a:noFill/>
          </a:ln>
        </p:spPr>
        <p:txBody>
          <a:bodyPr spcFirstLastPara="1" wrap="square" lIns="91425" tIns="45700" rIns="91425" bIns="45700" anchor="t" anchorCtr="0">
            <a:spAutoFit/>
          </a:bodyPr>
          <a:lstStyle/>
          <a:p>
            <a:pPr>
              <a:buClr>
                <a:schemeClr val="folHlink"/>
              </a:buClr>
              <a:buSzPts val="2400"/>
            </a:pPr>
            <a:r>
              <a:rPr lang="en-US" sz="2400" b="1">
                <a:solidFill>
                  <a:schemeClr val="folHlink"/>
                </a:solidFill>
                <a:latin typeface="Times New Roman"/>
                <a:ea typeface="Times New Roman"/>
                <a:cs typeface="Times New Roman"/>
                <a:sym typeface="Times New Roman"/>
              </a:rPr>
              <a:t>Figure 13.4  </a:t>
            </a:r>
            <a:r>
              <a:rPr lang="en-US" sz="2000" b="1" i="1">
                <a:solidFill>
                  <a:schemeClr val="dk1"/>
                </a:solidFill>
                <a:latin typeface="Times New Roman"/>
                <a:ea typeface="Times New Roman"/>
                <a:cs typeface="Times New Roman"/>
                <a:sym typeface="Times New Roman"/>
              </a:rPr>
              <a:t>802.3 MAC frame</a:t>
            </a:r>
            <a:endParaRPr/>
          </a:p>
        </p:txBody>
      </p:sp>
      <p:cxnSp>
        <p:nvCxnSpPr>
          <p:cNvPr id="143" name="Google Shape;143;p6"/>
          <p:cNvCxnSpPr/>
          <p:nvPr/>
        </p:nvCxnSpPr>
        <p:spPr>
          <a:xfrm>
            <a:off x="1676400" y="6248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44" name="Google Shape;144;p6"/>
          <p:cNvPicPr preferRelativeResize="0"/>
          <p:nvPr/>
        </p:nvPicPr>
        <p:blipFill rotWithShape="1">
          <a:blip r:embed="rId3">
            <a:alphaModFix/>
          </a:blip>
          <a:srcRect/>
          <a:stretch/>
        </p:blipFill>
        <p:spPr>
          <a:xfrm>
            <a:off x="1693863" y="2290763"/>
            <a:ext cx="8821737" cy="2586037"/>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7"/>
          <p:cNvSpPr txBox="1">
            <a:spLocks noGrp="1"/>
          </p:cNvSpPr>
          <p:nvPr>
            <p:ph type="title"/>
          </p:nvPr>
        </p:nvSpPr>
        <p:spPr>
          <a:xfrm>
            <a:off x="1981200" y="274637"/>
            <a:ext cx="8229600" cy="639762"/>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Clr>
                <a:schemeClr val="dk2"/>
              </a:buClr>
              <a:buSzPts val="4400"/>
            </a:pPr>
            <a:r>
              <a:rPr lang="en-US" b="1" i="1">
                <a:solidFill>
                  <a:schemeClr val="dk2"/>
                </a:solidFill>
                <a:latin typeface="Times New Roman"/>
                <a:ea typeface="Times New Roman"/>
                <a:cs typeface="Times New Roman"/>
                <a:sym typeface="Times New Roman"/>
              </a:rPr>
              <a:t>802.3 MAC frame</a:t>
            </a:r>
            <a:br>
              <a:rPr lang="en-US" i="1">
                <a:solidFill>
                  <a:schemeClr val="dk2"/>
                </a:solidFill>
                <a:latin typeface="Times New Roman"/>
                <a:ea typeface="Times New Roman"/>
                <a:cs typeface="Times New Roman"/>
                <a:sym typeface="Times New Roman"/>
              </a:rPr>
            </a:br>
            <a:endParaRPr/>
          </a:p>
        </p:txBody>
      </p:sp>
      <p:sp>
        <p:nvSpPr>
          <p:cNvPr id="150" name="Google Shape;150;p7"/>
          <p:cNvSpPr txBox="1">
            <a:spLocks noGrp="1"/>
          </p:cNvSpPr>
          <p:nvPr>
            <p:ph type="body" idx="1"/>
          </p:nvPr>
        </p:nvSpPr>
        <p:spPr>
          <a:xfrm>
            <a:off x="1981200" y="990600"/>
            <a:ext cx="8229600" cy="5135562"/>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folHlink"/>
              </a:buClr>
              <a:buSzPts val="1440"/>
              <a:buFont typeface="Noto Sans Symbols"/>
              <a:buChar char="■"/>
            </a:pPr>
            <a:r>
              <a:rPr lang="en-US" sz="2400">
                <a:solidFill>
                  <a:schemeClr val="dk1"/>
                </a:solidFill>
                <a:latin typeface="Tahoma"/>
                <a:ea typeface="Tahoma"/>
                <a:cs typeface="Tahoma"/>
                <a:sym typeface="Tahoma"/>
              </a:rPr>
              <a:t>The </a:t>
            </a:r>
            <a:r>
              <a:rPr lang="en-US" sz="2400" i="1">
                <a:solidFill>
                  <a:srgbClr val="FF0000"/>
                </a:solidFill>
                <a:latin typeface="Tahoma"/>
                <a:ea typeface="Tahoma"/>
                <a:cs typeface="Tahoma"/>
                <a:sym typeface="Tahoma"/>
              </a:rPr>
              <a:t>Preamble</a:t>
            </a:r>
            <a:r>
              <a:rPr lang="en-US" sz="2400">
                <a:solidFill>
                  <a:schemeClr val="dk1"/>
                </a:solidFill>
                <a:latin typeface="Tahoma"/>
                <a:ea typeface="Tahoma"/>
                <a:cs typeface="Tahoma"/>
                <a:sym typeface="Tahoma"/>
              </a:rPr>
              <a:t> </a:t>
            </a:r>
            <a:endParaRPr/>
          </a:p>
          <a:p>
            <a:pPr marL="742950" lvl="1" indent="-285750">
              <a:lnSpc>
                <a:spcPct val="100000"/>
              </a:lnSpc>
              <a:spcBef>
                <a:spcPts val="480"/>
              </a:spcBef>
              <a:buClr>
                <a:schemeClr val="hlink"/>
              </a:buClr>
              <a:buSzPts val="1320"/>
              <a:buFont typeface="Noto Sans Symbols"/>
              <a:buChar char="■"/>
            </a:pPr>
            <a:r>
              <a:rPr lang="en-US">
                <a:solidFill>
                  <a:schemeClr val="dk1"/>
                </a:solidFill>
                <a:latin typeface="Tahoma"/>
                <a:ea typeface="Tahoma"/>
                <a:cs typeface="Tahoma"/>
                <a:sym typeface="Tahoma"/>
              </a:rPr>
              <a:t>consists of seven bytes all of the form </a:t>
            </a:r>
            <a:r>
              <a:rPr lang="en-US">
                <a:solidFill>
                  <a:srgbClr val="FF0000"/>
                </a:solidFill>
                <a:latin typeface="Tahoma"/>
                <a:ea typeface="Tahoma"/>
                <a:cs typeface="Tahoma"/>
                <a:sym typeface="Tahoma"/>
              </a:rPr>
              <a:t>10101010</a:t>
            </a:r>
            <a:r>
              <a:rPr lang="en-US">
                <a:solidFill>
                  <a:schemeClr val="dk1"/>
                </a:solidFill>
                <a:latin typeface="Tahoma"/>
                <a:ea typeface="Tahoma"/>
                <a:cs typeface="Tahoma"/>
                <a:sym typeface="Tahoma"/>
              </a:rPr>
              <a:t>,</a:t>
            </a:r>
            <a:endParaRPr/>
          </a:p>
          <a:p>
            <a:pPr marL="742950" lvl="1" indent="-285750">
              <a:lnSpc>
                <a:spcPct val="100000"/>
              </a:lnSpc>
              <a:spcBef>
                <a:spcPts val="480"/>
              </a:spcBef>
              <a:buClr>
                <a:schemeClr val="hlink"/>
              </a:buClr>
              <a:buSzPts val="1320"/>
              <a:buFont typeface="Noto Sans Symbols"/>
              <a:buChar char="■"/>
            </a:pPr>
            <a:r>
              <a:rPr lang="en-US">
                <a:solidFill>
                  <a:schemeClr val="dk1"/>
                </a:solidFill>
                <a:latin typeface="Tahoma"/>
                <a:ea typeface="Tahoma"/>
                <a:cs typeface="Tahoma"/>
                <a:sym typeface="Tahoma"/>
              </a:rPr>
              <a:t> used by the receiver to allow it to establish bit synchronization.</a:t>
            </a:r>
            <a:endParaRPr/>
          </a:p>
          <a:p>
            <a:pPr marL="342900" indent="-342900">
              <a:lnSpc>
                <a:spcPct val="100000"/>
              </a:lnSpc>
              <a:spcBef>
                <a:spcPts val="480"/>
              </a:spcBef>
              <a:buClr>
                <a:schemeClr val="folHlink"/>
              </a:buClr>
              <a:buSzPts val="1440"/>
              <a:buFont typeface="Noto Sans Symbols"/>
              <a:buChar char="■"/>
            </a:pPr>
            <a:r>
              <a:rPr lang="en-US" sz="2400">
                <a:solidFill>
                  <a:schemeClr val="dk1"/>
                </a:solidFill>
                <a:latin typeface="Tahoma"/>
                <a:ea typeface="Tahoma"/>
                <a:cs typeface="Tahoma"/>
                <a:sym typeface="Tahoma"/>
              </a:rPr>
              <a:t>The </a:t>
            </a:r>
            <a:r>
              <a:rPr lang="en-US" sz="2400" i="1">
                <a:solidFill>
                  <a:srgbClr val="FF0000"/>
                </a:solidFill>
                <a:latin typeface="Tahoma"/>
                <a:ea typeface="Tahoma"/>
                <a:cs typeface="Tahoma"/>
                <a:sym typeface="Tahoma"/>
              </a:rPr>
              <a:t>Start frame delimiter</a:t>
            </a:r>
            <a:r>
              <a:rPr lang="en-US" sz="2400">
                <a:solidFill>
                  <a:schemeClr val="dk1"/>
                </a:solidFill>
                <a:latin typeface="Tahoma"/>
                <a:ea typeface="Tahoma"/>
                <a:cs typeface="Tahoma"/>
                <a:sym typeface="Tahoma"/>
              </a:rPr>
              <a:t> </a:t>
            </a:r>
            <a:endParaRPr/>
          </a:p>
          <a:p>
            <a:pPr marL="742950" lvl="1" indent="-285750">
              <a:lnSpc>
                <a:spcPct val="100000"/>
              </a:lnSpc>
              <a:spcBef>
                <a:spcPts val="480"/>
              </a:spcBef>
              <a:buClr>
                <a:schemeClr val="hlink"/>
              </a:buClr>
              <a:buSzPts val="1320"/>
              <a:buFont typeface="Noto Sans Symbols"/>
              <a:buChar char="■"/>
            </a:pPr>
            <a:r>
              <a:rPr lang="en-US">
                <a:solidFill>
                  <a:schemeClr val="dk1"/>
                </a:solidFill>
                <a:latin typeface="Tahoma"/>
                <a:ea typeface="Tahoma"/>
                <a:cs typeface="Tahoma"/>
                <a:sym typeface="Tahoma"/>
              </a:rPr>
              <a:t>is a single byte, </a:t>
            </a:r>
            <a:r>
              <a:rPr lang="en-US">
                <a:solidFill>
                  <a:srgbClr val="FF0000"/>
                </a:solidFill>
                <a:latin typeface="Tahoma"/>
                <a:ea typeface="Tahoma"/>
                <a:cs typeface="Tahoma"/>
                <a:sym typeface="Tahoma"/>
              </a:rPr>
              <a:t>10101011</a:t>
            </a:r>
            <a:r>
              <a:rPr lang="en-US">
                <a:solidFill>
                  <a:schemeClr val="dk1"/>
                </a:solidFill>
                <a:latin typeface="Tahoma"/>
                <a:ea typeface="Tahoma"/>
                <a:cs typeface="Tahoma"/>
                <a:sym typeface="Tahoma"/>
              </a:rPr>
              <a:t>, which is a frame flag, indicating the start of a frame. </a:t>
            </a:r>
            <a:endParaRPr/>
          </a:p>
          <a:p>
            <a:pPr marL="742950" lvl="1" indent="-285750">
              <a:lnSpc>
                <a:spcPct val="100000"/>
              </a:lnSpc>
              <a:spcBef>
                <a:spcPts val="480"/>
              </a:spcBef>
              <a:buClr>
                <a:schemeClr val="hlink"/>
              </a:buClr>
              <a:buSzPts val="1320"/>
              <a:buFont typeface="Noto Sans Symbols"/>
              <a:buChar char="■"/>
            </a:pPr>
            <a:r>
              <a:rPr lang="en-US">
                <a:solidFill>
                  <a:schemeClr val="dk1"/>
                </a:solidFill>
                <a:latin typeface="Tahoma"/>
                <a:ea typeface="Tahoma"/>
                <a:cs typeface="Tahoma"/>
                <a:sym typeface="Tahoma"/>
              </a:rPr>
              <a:t>It also signifies that the Destination MAC Address field begins with the next byte.</a:t>
            </a:r>
            <a:endParaRPr/>
          </a:p>
          <a:p>
            <a:pPr marL="342900" indent="-342900">
              <a:lnSpc>
                <a:spcPct val="100000"/>
              </a:lnSpc>
              <a:spcBef>
                <a:spcPts val="480"/>
              </a:spcBef>
              <a:buClr>
                <a:schemeClr val="folHlink"/>
              </a:buClr>
              <a:buSzPts val="1440"/>
              <a:buFont typeface="Noto Sans Symbols"/>
              <a:buChar char="■"/>
            </a:pPr>
            <a:r>
              <a:rPr lang="en-US" sz="2400">
                <a:solidFill>
                  <a:srgbClr val="FF0000"/>
                </a:solidFill>
                <a:latin typeface="Tahoma"/>
                <a:ea typeface="Tahoma"/>
                <a:cs typeface="Tahoma"/>
                <a:sym typeface="Tahoma"/>
              </a:rPr>
              <a:t>Destination MAC Address</a:t>
            </a:r>
            <a:r>
              <a:rPr lang="en-US" sz="2400">
                <a:solidFill>
                  <a:schemeClr val="dk1"/>
                </a:solidFill>
                <a:latin typeface="Tahoma"/>
                <a:ea typeface="Tahoma"/>
                <a:cs typeface="Tahoma"/>
                <a:sym typeface="Tahoma"/>
              </a:rPr>
              <a:t>.</a:t>
            </a:r>
            <a:endParaRPr/>
          </a:p>
          <a:p>
            <a:pPr marL="342900" indent="-342900">
              <a:lnSpc>
                <a:spcPct val="100000"/>
              </a:lnSpc>
              <a:spcBef>
                <a:spcPts val="480"/>
              </a:spcBef>
              <a:buClr>
                <a:schemeClr val="folHlink"/>
              </a:buClr>
              <a:buSzPts val="1440"/>
              <a:buFont typeface="Noto Sans Symbols"/>
              <a:buChar char="■"/>
            </a:pPr>
            <a:r>
              <a:rPr lang="en-US" sz="2400">
                <a:solidFill>
                  <a:srgbClr val="FF0000"/>
                </a:solidFill>
                <a:latin typeface="Tahoma"/>
                <a:ea typeface="Tahoma"/>
                <a:cs typeface="Tahoma"/>
                <a:sym typeface="Tahoma"/>
              </a:rPr>
              <a:t>Source MAC Address</a:t>
            </a:r>
            <a:r>
              <a:rPr lang="en-US" sz="2400">
                <a:solidFill>
                  <a:schemeClr val="dk1"/>
                </a:solidFill>
                <a:latin typeface="Tahoma"/>
                <a:ea typeface="Tahoma"/>
                <a:cs typeface="Tahoma"/>
                <a:sym typeface="Tahoma"/>
              </a:rPr>
              <a:t>.</a:t>
            </a:r>
            <a:endParaRPr/>
          </a:p>
        </p:txBody>
      </p:sp>
      <p:sp>
        <p:nvSpPr>
          <p:cNvPr id="151" name="Google Shape;151;p7"/>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8"/>
          <p:cNvSpPr txBox="1">
            <a:spLocks noGrp="1"/>
          </p:cNvSpPr>
          <p:nvPr>
            <p:ph type="title"/>
          </p:nvPr>
        </p:nvSpPr>
        <p:spPr>
          <a:xfrm>
            <a:off x="1981200" y="274637"/>
            <a:ext cx="8229600" cy="639762"/>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Clr>
                <a:schemeClr val="dk2"/>
              </a:buClr>
              <a:buSzPts val="4400"/>
            </a:pPr>
            <a:r>
              <a:rPr lang="en-US" b="1" i="1">
                <a:solidFill>
                  <a:schemeClr val="dk2"/>
                </a:solidFill>
                <a:latin typeface="Times New Roman"/>
                <a:ea typeface="Times New Roman"/>
                <a:cs typeface="Times New Roman"/>
                <a:sym typeface="Times New Roman"/>
              </a:rPr>
              <a:t>802.3 MAC frame</a:t>
            </a:r>
            <a:br>
              <a:rPr lang="en-US" i="1">
                <a:solidFill>
                  <a:schemeClr val="dk2"/>
                </a:solidFill>
                <a:latin typeface="Times New Roman"/>
                <a:ea typeface="Times New Roman"/>
                <a:cs typeface="Times New Roman"/>
                <a:sym typeface="Times New Roman"/>
              </a:rPr>
            </a:br>
            <a:endParaRPr/>
          </a:p>
        </p:txBody>
      </p:sp>
      <p:sp>
        <p:nvSpPr>
          <p:cNvPr id="157" name="Google Shape;157;p8"/>
          <p:cNvSpPr txBox="1">
            <a:spLocks noGrp="1"/>
          </p:cNvSpPr>
          <p:nvPr>
            <p:ph type="body" idx="1"/>
          </p:nvPr>
        </p:nvSpPr>
        <p:spPr>
          <a:xfrm>
            <a:off x="1981200" y="990600"/>
            <a:ext cx="8229600" cy="5135562"/>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folHlink"/>
              </a:buClr>
              <a:buSzPts val="1920"/>
              <a:buFont typeface="Noto Sans Symbols"/>
              <a:buChar char="■"/>
            </a:pPr>
            <a:r>
              <a:rPr lang="en-US" sz="3200">
                <a:solidFill>
                  <a:srgbClr val="FF0000"/>
                </a:solidFill>
                <a:latin typeface="Tahoma"/>
                <a:ea typeface="Tahoma"/>
                <a:cs typeface="Tahoma"/>
                <a:sym typeface="Tahoma"/>
              </a:rPr>
              <a:t>Length or Type</a:t>
            </a:r>
            <a:r>
              <a:rPr lang="en-US" sz="3200">
                <a:solidFill>
                  <a:schemeClr val="dk1"/>
                </a:solidFill>
                <a:latin typeface="Tahoma"/>
                <a:ea typeface="Tahoma"/>
                <a:cs typeface="Tahoma"/>
                <a:sym typeface="Tahoma"/>
              </a:rPr>
              <a:t> </a:t>
            </a:r>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defines the type of protocol inside the frame, for example IPv4 or IPv6,ARP,OSPF etc.</a:t>
            </a:r>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it indicates the number of bytes of data in the frame’s payload, and can be anything from 0 to 1500 bytes.</a:t>
            </a:r>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Frames must be at least 64 bytes long, not including the preamble, so, if the data field is shorter than 46 bytes, it must be compensated by the </a:t>
            </a:r>
            <a:r>
              <a:rPr lang="en-US" sz="2800" i="1">
                <a:solidFill>
                  <a:srgbClr val="FF0000"/>
                </a:solidFill>
                <a:latin typeface="Tahoma"/>
                <a:ea typeface="Tahoma"/>
                <a:cs typeface="Tahoma"/>
                <a:sym typeface="Tahoma"/>
              </a:rPr>
              <a:t>Padding</a:t>
            </a:r>
            <a:r>
              <a:rPr lang="en-US" sz="2800">
                <a:solidFill>
                  <a:schemeClr val="dk1"/>
                </a:solidFill>
                <a:latin typeface="Tahoma"/>
                <a:ea typeface="Tahoma"/>
                <a:cs typeface="Tahoma"/>
                <a:sym typeface="Tahoma"/>
              </a:rPr>
              <a:t> field. </a:t>
            </a:r>
            <a:endParaRPr/>
          </a:p>
          <a:p>
            <a:pPr marL="342900" indent="-236220">
              <a:spcBef>
                <a:spcPts val="560"/>
              </a:spcBef>
              <a:buClr>
                <a:schemeClr val="folHlink"/>
              </a:buClr>
              <a:buSzPts val="1680"/>
              <a:buNone/>
            </a:pPr>
            <a:endParaRPr>
              <a:solidFill>
                <a:schemeClr val="dk1"/>
              </a:solidFill>
              <a:latin typeface="Tahoma"/>
              <a:ea typeface="Tahoma"/>
              <a:cs typeface="Tahoma"/>
              <a:sym typeface="Tahoma"/>
            </a:endParaRPr>
          </a:p>
        </p:txBody>
      </p:sp>
      <p:sp>
        <p:nvSpPr>
          <p:cNvPr id="158" name="Google Shape;158;p8"/>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9"/>
          <p:cNvSpPr txBox="1">
            <a:spLocks noGrp="1"/>
          </p:cNvSpPr>
          <p:nvPr>
            <p:ph type="title"/>
          </p:nvPr>
        </p:nvSpPr>
        <p:spPr>
          <a:xfrm>
            <a:off x="1981200" y="274637"/>
            <a:ext cx="8229600" cy="639762"/>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Clr>
                <a:schemeClr val="dk2"/>
              </a:buClr>
              <a:buSzPts val="4400"/>
            </a:pPr>
            <a:r>
              <a:rPr lang="en-US" b="1" i="1">
                <a:solidFill>
                  <a:schemeClr val="dk2"/>
                </a:solidFill>
                <a:latin typeface="Times New Roman"/>
                <a:ea typeface="Times New Roman"/>
                <a:cs typeface="Times New Roman"/>
                <a:sym typeface="Times New Roman"/>
              </a:rPr>
              <a:t>802.3 MAC frame</a:t>
            </a:r>
            <a:br>
              <a:rPr lang="en-US" i="1">
                <a:solidFill>
                  <a:schemeClr val="dk2"/>
                </a:solidFill>
                <a:latin typeface="Times New Roman"/>
                <a:ea typeface="Times New Roman"/>
                <a:cs typeface="Times New Roman"/>
                <a:sym typeface="Times New Roman"/>
              </a:rPr>
            </a:br>
            <a:endParaRPr/>
          </a:p>
        </p:txBody>
      </p:sp>
      <p:sp>
        <p:nvSpPr>
          <p:cNvPr id="164" name="Google Shape;164;p9"/>
          <p:cNvSpPr txBox="1">
            <a:spLocks noGrp="1"/>
          </p:cNvSpPr>
          <p:nvPr>
            <p:ph type="body" idx="1"/>
          </p:nvPr>
        </p:nvSpPr>
        <p:spPr>
          <a:xfrm>
            <a:off x="1981200" y="990600"/>
            <a:ext cx="8229600" cy="5135562"/>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folHlink"/>
              </a:buClr>
              <a:buSzPts val="1920"/>
              <a:buFont typeface="Noto Sans Symbols"/>
              <a:buChar char="■"/>
            </a:pPr>
            <a:r>
              <a:rPr lang="en-US" sz="3200">
                <a:solidFill>
                  <a:srgbClr val="FF0000"/>
                </a:solidFill>
                <a:latin typeface="Tahoma"/>
                <a:ea typeface="Tahoma"/>
                <a:cs typeface="Tahoma"/>
                <a:sym typeface="Tahoma"/>
              </a:rPr>
              <a:t>Data</a:t>
            </a:r>
            <a:endParaRPr sz="3200">
              <a:solidFill>
                <a:schemeClr val="dk1"/>
              </a:solidFill>
              <a:latin typeface="Tahoma"/>
              <a:ea typeface="Tahoma"/>
              <a:cs typeface="Tahoma"/>
              <a:sym typeface="Tahoma"/>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Field carries data encapsulated from upper-layer protools.</a:t>
            </a:r>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it is minimum of 46 bytes and maximum of 1500 bytes.</a:t>
            </a:r>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If data is more than 1500 bytes, then it should be fragmented and encapsulated in more than one frames.</a:t>
            </a:r>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If less than 46 bytes, it need to be padded with extra 0’s </a:t>
            </a:r>
            <a:endParaRPr/>
          </a:p>
          <a:p>
            <a:pPr marL="342900" indent="-236220">
              <a:spcBef>
                <a:spcPts val="560"/>
              </a:spcBef>
              <a:buClr>
                <a:schemeClr val="folHlink"/>
              </a:buClr>
              <a:buSzPts val="1680"/>
              <a:buNone/>
            </a:pPr>
            <a:endParaRPr>
              <a:solidFill>
                <a:schemeClr val="dk1"/>
              </a:solidFill>
              <a:latin typeface="Tahoma"/>
              <a:ea typeface="Tahoma"/>
              <a:cs typeface="Tahoma"/>
              <a:sym typeface="Tahoma"/>
            </a:endParaRPr>
          </a:p>
        </p:txBody>
      </p:sp>
      <p:sp>
        <p:nvSpPr>
          <p:cNvPr id="165" name="Google Shape;165;p9"/>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1981200" y="274637"/>
            <a:ext cx="8229600" cy="639762"/>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Clr>
                <a:schemeClr val="dk2"/>
              </a:buClr>
              <a:buSzPts val="4400"/>
            </a:pPr>
            <a:r>
              <a:rPr lang="en-US" b="1" i="1">
                <a:solidFill>
                  <a:schemeClr val="dk2"/>
                </a:solidFill>
                <a:latin typeface="Times New Roman"/>
                <a:ea typeface="Times New Roman"/>
                <a:cs typeface="Times New Roman"/>
                <a:sym typeface="Times New Roman"/>
              </a:rPr>
              <a:t>802.3 MAC frame</a:t>
            </a:r>
            <a:br>
              <a:rPr lang="en-US" i="1">
                <a:solidFill>
                  <a:schemeClr val="dk2"/>
                </a:solidFill>
                <a:latin typeface="Times New Roman"/>
                <a:ea typeface="Times New Roman"/>
                <a:cs typeface="Times New Roman"/>
                <a:sym typeface="Times New Roman"/>
              </a:rPr>
            </a:br>
            <a:endParaRPr/>
          </a:p>
        </p:txBody>
      </p:sp>
      <p:sp>
        <p:nvSpPr>
          <p:cNvPr id="171" name="Google Shape;171;p10"/>
          <p:cNvSpPr txBox="1">
            <a:spLocks noGrp="1"/>
          </p:cNvSpPr>
          <p:nvPr>
            <p:ph type="body" idx="1"/>
          </p:nvPr>
        </p:nvSpPr>
        <p:spPr>
          <a:xfrm>
            <a:off x="1981200" y="1447800"/>
            <a:ext cx="8229600" cy="4678362"/>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folHlink"/>
              </a:buClr>
              <a:buSzPts val="1920"/>
              <a:buFont typeface="Noto Sans Symbols"/>
              <a:buChar char="■"/>
            </a:pPr>
            <a:r>
              <a:rPr lang="en-US" sz="3200">
                <a:solidFill>
                  <a:srgbClr val="FF0000"/>
                </a:solidFill>
                <a:latin typeface="Tahoma"/>
                <a:ea typeface="Tahoma"/>
                <a:cs typeface="Tahoma"/>
                <a:sym typeface="Tahoma"/>
              </a:rPr>
              <a:t>CRC</a:t>
            </a:r>
            <a:endParaRPr sz="3200">
              <a:solidFill>
                <a:schemeClr val="dk1"/>
              </a:solidFill>
              <a:latin typeface="Tahoma"/>
              <a:ea typeface="Tahoma"/>
              <a:cs typeface="Tahoma"/>
              <a:sym typeface="Tahoma"/>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Contains error detection information.</a:t>
            </a:r>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CRC is calculated over addresses, types and data field.</a:t>
            </a:r>
            <a:endParaRPr/>
          </a:p>
          <a:p>
            <a:pPr marL="742950" lvl="1" indent="-285750">
              <a:lnSpc>
                <a:spcPct val="100000"/>
              </a:lnSpc>
              <a:spcBef>
                <a:spcPts val="560"/>
              </a:spcBef>
              <a:buClr>
                <a:schemeClr val="hlink"/>
              </a:buClr>
              <a:buSzPts val="1540"/>
              <a:buFont typeface="Noto Sans Symbols"/>
              <a:buChar char="■"/>
            </a:pPr>
            <a:r>
              <a:rPr lang="en-US" sz="2800">
                <a:solidFill>
                  <a:schemeClr val="dk1"/>
                </a:solidFill>
                <a:latin typeface="Tahoma"/>
                <a:ea typeface="Tahoma"/>
                <a:cs typeface="Tahoma"/>
                <a:sym typeface="Tahoma"/>
              </a:rPr>
              <a:t>Receiver calculates CRC and finds that it is not zero, it discards the frame.</a:t>
            </a:r>
            <a:endParaRPr/>
          </a:p>
        </p:txBody>
      </p:sp>
      <p:sp>
        <p:nvSpPr>
          <p:cNvPr id="172" name="Google Shape;172;p10"/>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Hamming Distance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3" name="TextBox 12">
            <a:extLst>
              <a:ext uri="{FF2B5EF4-FFF2-40B4-BE49-F238E27FC236}">
                <a16:creationId xmlns:a16="http://schemas.microsoft.com/office/drawing/2014/main" id="{13477302-C698-4EEE-B4BA-61769FC5BD41}"/>
              </a:ext>
            </a:extLst>
          </p:cNvPr>
          <p:cNvSpPr txBox="1"/>
          <p:nvPr/>
        </p:nvSpPr>
        <p:spPr>
          <a:xfrm>
            <a:off x="701039" y="1567359"/>
            <a:ext cx="9704425" cy="2554545"/>
          </a:xfrm>
          <a:prstGeom prst="rect">
            <a:avLst/>
          </a:prstGeom>
          <a:noFill/>
        </p:spPr>
        <p:txBody>
          <a:bodyPr wrap="square">
            <a:spAutoFit/>
          </a:bodyPr>
          <a:lstStyle/>
          <a:p>
            <a:pPr marL="457200" indent="-457200">
              <a:buFont typeface="Arial" panose="020B0604020202020204" pitchFamily="34" charset="0"/>
              <a:buChar char="•"/>
            </a:pPr>
            <a:r>
              <a:rPr lang="en-US" sz="3200" dirty="0"/>
              <a:t>Let us find the Hamming distance between two pairs of words (number of differences between 2 words)</a:t>
            </a:r>
          </a:p>
          <a:p>
            <a:pPr marL="457200" indent="-457200">
              <a:buFont typeface="Arial" panose="020B0604020202020204" pitchFamily="34" charset="0"/>
              <a:buChar char="•"/>
            </a:pPr>
            <a:endParaRPr lang="en-US" sz="3200" dirty="0"/>
          </a:p>
          <a:p>
            <a:r>
              <a:rPr lang="en-US" sz="3200" dirty="0"/>
              <a:t>1. The Hamming distance d(000, 011) is 2 because </a:t>
            </a:r>
            <a:br>
              <a:rPr lang="en-US" sz="3200" dirty="0"/>
            </a:br>
            <a:r>
              <a:rPr lang="en-US" sz="3200" dirty="0"/>
              <a:t> </a:t>
            </a:r>
          </a:p>
        </p:txBody>
      </p:sp>
      <p:pic>
        <p:nvPicPr>
          <p:cNvPr id="3" name="Picture 15">
            <a:extLst>
              <a:ext uri="{FF2B5EF4-FFF2-40B4-BE49-F238E27FC236}">
                <a16:creationId xmlns:a16="http://schemas.microsoft.com/office/drawing/2014/main" id="{F033250B-CEE7-466B-9379-B9631447C6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735" y="4011614"/>
            <a:ext cx="3550586" cy="416918"/>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a:extLst>
              <a:ext uri="{FF2B5EF4-FFF2-40B4-BE49-F238E27FC236}">
                <a16:creationId xmlns:a16="http://schemas.microsoft.com/office/drawing/2014/main" id="{19A9E738-BB62-4DCA-86F7-C6404B3CF6C4}"/>
              </a:ext>
            </a:extLst>
          </p:cNvPr>
          <p:cNvSpPr txBox="1"/>
          <p:nvPr/>
        </p:nvSpPr>
        <p:spPr>
          <a:xfrm>
            <a:off x="1021080" y="4648756"/>
            <a:ext cx="9384384" cy="584775"/>
          </a:xfrm>
          <a:prstGeom prst="rect">
            <a:avLst/>
          </a:prstGeom>
          <a:noFill/>
        </p:spPr>
        <p:txBody>
          <a:bodyPr wrap="square">
            <a:spAutoFit/>
          </a:bodyPr>
          <a:lstStyle/>
          <a:p>
            <a:r>
              <a:rPr lang="en-US" sz="3200" dirty="0"/>
              <a:t>2. The Hamming distance d(10101, 11110) is 3 because</a:t>
            </a:r>
          </a:p>
        </p:txBody>
      </p:sp>
      <p:pic>
        <p:nvPicPr>
          <p:cNvPr id="12" name="Picture 16">
            <a:extLst>
              <a:ext uri="{FF2B5EF4-FFF2-40B4-BE49-F238E27FC236}">
                <a16:creationId xmlns:a16="http://schemas.microsoft.com/office/drawing/2014/main" id="{CCA641E2-19CA-49EF-9460-D0C94B5599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3096" y="5662214"/>
            <a:ext cx="4714370" cy="380919"/>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631190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190</a:t>
            </a:fld>
            <a:endParaRPr/>
          </a:p>
        </p:txBody>
      </p:sp>
      <p:cxnSp>
        <p:nvCxnSpPr>
          <p:cNvPr id="179" name="Google Shape;179;p11"/>
          <p:cNvCxnSpPr/>
          <p:nvPr/>
        </p:nvCxnSpPr>
        <p:spPr>
          <a:xfrm>
            <a:off x="1676400" y="5334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180" name="Google Shape;180;p11"/>
          <p:cNvCxnSpPr/>
          <p:nvPr/>
        </p:nvCxnSpPr>
        <p:spPr>
          <a:xfrm>
            <a:off x="1676400" y="13716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181" name="Google Shape;181;p11"/>
          <p:cNvSpPr txBox="1"/>
          <p:nvPr/>
        </p:nvSpPr>
        <p:spPr>
          <a:xfrm>
            <a:off x="1828800" y="762000"/>
            <a:ext cx="7502100" cy="461700"/>
          </a:xfrm>
          <a:prstGeom prst="rect">
            <a:avLst/>
          </a:prstGeom>
          <a:noFill/>
          <a:ln>
            <a:noFill/>
          </a:ln>
        </p:spPr>
        <p:txBody>
          <a:bodyPr spcFirstLastPara="1" wrap="square" lIns="91425" tIns="45700" rIns="91425" bIns="45700" anchor="t" anchorCtr="0">
            <a:spAutoFit/>
          </a:bodyPr>
          <a:lstStyle/>
          <a:p>
            <a:pPr>
              <a:buClr>
                <a:schemeClr val="folHlink"/>
              </a:buClr>
              <a:buSzPts val="2400"/>
            </a:pPr>
            <a:r>
              <a:rPr lang="en-US" sz="2400" b="1">
                <a:solidFill>
                  <a:schemeClr val="folHlink"/>
                </a:solidFill>
                <a:latin typeface="Times New Roman"/>
                <a:ea typeface="Times New Roman"/>
                <a:cs typeface="Times New Roman"/>
                <a:sym typeface="Times New Roman"/>
              </a:rPr>
              <a:t>Figure 13.5  </a:t>
            </a:r>
            <a:r>
              <a:rPr lang="en-US" sz="2000" b="1" i="1">
                <a:solidFill>
                  <a:schemeClr val="dk1"/>
                </a:solidFill>
                <a:latin typeface="Times New Roman"/>
                <a:ea typeface="Times New Roman"/>
                <a:cs typeface="Times New Roman"/>
                <a:sym typeface="Times New Roman"/>
              </a:rPr>
              <a:t>Minimum and maximum lengths</a:t>
            </a:r>
            <a:endParaRPr/>
          </a:p>
        </p:txBody>
      </p:sp>
      <p:cxnSp>
        <p:nvCxnSpPr>
          <p:cNvPr id="182" name="Google Shape;182;p11"/>
          <p:cNvCxnSpPr/>
          <p:nvPr/>
        </p:nvCxnSpPr>
        <p:spPr>
          <a:xfrm>
            <a:off x="1676400" y="6248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183" name="Google Shape;183;p11"/>
          <p:cNvPicPr preferRelativeResize="0"/>
          <p:nvPr/>
        </p:nvPicPr>
        <p:blipFill rotWithShape="1">
          <a:blip r:embed="rId3">
            <a:alphaModFix/>
          </a:blip>
          <a:srcRect/>
          <a:stretch/>
        </p:blipFill>
        <p:spPr>
          <a:xfrm>
            <a:off x="1752601" y="2433637"/>
            <a:ext cx="8574087" cy="267176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191</a:t>
            </a:fld>
            <a:endParaRPr/>
          </a:p>
        </p:txBody>
      </p:sp>
      <p:sp>
        <p:nvSpPr>
          <p:cNvPr id="190" name="Google Shape;190;p12"/>
          <p:cNvSpPr txBox="1"/>
          <p:nvPr/>
        </p:nvSpPr>
        <p:spPr>
          <a:xfrm>
            <a:off x="1890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191" name="Google Shape;191;p12"/>
          <p:cNvSpPr txBox="1"/>
          <p:nvPr/>
        </p:nvSpPr>
        <p:spPr>
          <a:xfrm>
            <a:off x="2273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192" name="Google Shape;192;p12"/>
          <p:cNvSpPr txBox="1"/>
          <p:nvPr/>
        </p:nvSpPr>
        <p:spPr>
          <a:xfrm>
            <a:off x="2014538"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193" name="Google Shape;193;p12"/>
          <p:cNvSpPr txBox="1"/>
          <p:nvPr/>
        </p:nvSpPr>
        <p:spPr>
          <a:xfrm>
            <a:off x="2384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194" name="Google Shape;194;p12"/>
          <p:cNvSpPr txBox="1"/>
          <p:nvPr/>
        </p:nvSpPr>
        <p:spPr>
          <a:xfrm>
            <a:off x="1600201" y="457201"/>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195" name="Google Shape;195;p12"/>
          <p:cNvSpPr txBox="1"/>
          <p:nvPr/>
        </p:nvSpPr>
        <p:spPr>
          <a:xfrm>
            <a:off x="2235200" y="0"/>
            <a:ext cx="31750" cy="1052512"/>
          </a:xfrm>
          <a:prstGeom prst="rect">
            <a:avLst/>
          </a:prstGeom>
          <a:solidFill>
            <a:schemeClr val="l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196" name="Google Shape;196;p12"/>
          <p:cNvSpPr txBox="1"/>
          <p:nvPr/>
        </p:nvSpPr>
        <p:spPr>
          <a:xfrm>
            <a:off x="1966913"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cxnSp>
        <p:nvCxnSpPr>
          <p:cNvPr id="197" name="Google Shape;197;p12"/>
          <p:cNvCxnSpPr/>
          <p:nvPr/>
        </p:nvCxnSpPr>
        <p:spPr>
          <a:xfrm>
            <a:off x="1981200" y="26670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198" name="Google Shape;198;p12"/>
          <p:cNvCxnSpPr/>
          <p:nvPr/>
        </p:nvCxnSpPr>
        <p:spPr>
          <a:xfrm>
            <a:off x="1982787" y="44196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199" name="Google Shape;199;p12"/>
          <p:cNvSpPr txBox="1"/>
          <p:nvPr/>
        </p:nvSpPr>
        <p:spPr>
          <a:xfrm>
            <a:off x="2019300" y="2759075"/>
            <a:ext cx="8077200" cy="1569620"/>
          </a:xfrm>
          <a:prstGeom prst="rect">
            <a:avLst/>
          </a:prstGeom>
          <a:solidFill>
            <a:srgbClr val="99FF33"/>
          </a:solidFill>
          <a:ln>
            <a:noFill/>
          </a:ln>
        </p:spPr>
        <p:txBody>
          <a:bodyPr spcFirstLastPara="1" wrap="square" lIns="91425" tIns="45700" rIns="91425" bIns="45700" anchor="t" anchorCtr="0">
            <a:spAutoFit/>
          </a:bodyPr>
          <a:lstStyle/>
          <a:p>
            <a:pPr algn="ctr">
              <a:buClr>
                <a:schemeClr val="hlink"/>
              </a:buClr>
              <a:buSzPts val="3200"/>
            </a:pPr>
            <a:r>
              <a:rPr lang="en-US" sz="3200" b="1">
                <a:solidFill>
                  <a:schemeClr val="hlink"/>
                </a:solidFill>
                <a:latin typeface="Arial"/>
                <a:ea typeface="Arial"/>
                <a:cs typeface="Arial"/>
                <a:sym typeface="Arial"/>
              </a:rPr>
              <a:t>Frame length:</a:t>
            </a:r>
            <a:endParaRPr/>
          </a:p>
          <a:p>
            <a:pPr algn="ctr">
              <a:buClr>
                <a:schemeClr val="dk1"/>
              </a:buClr>
              <a:buSzPts val="3200"/>
            </a:pPr>
            <a:r>
              <a:rPr lang="en-US" sz="3200" b="1">
                <a:solidFill>
                  <a:schemeClr val="dk1"/>
                </a:solidFill>
                <a:latin typeface="Arial"/>
                <a:ea typeface="Arial"/>
                <a:cs typeface="Arial"/>
                <a:sym typeface="Arial"/>
              </a:rPr>
              <a:t>Minimum: 64 bytes (512 bits) </a:t>
            </a: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Maximum: 1518 bytes (12,144 bits)</a:t>
            </a:r>
            <a:endParaRPr/>
          </a:p>
        </p:txBody>
      </p:sp>
      <p:grpSp>
        <p:nvGrpSpPr>
          <p:cNvPr id="200" name="Google Shape;200;p12"/>
          <p:cNvGrpSpPr/>
          <p:nvPr/>
        </p:nvGrpSpPr>
        <p:grpSpPr>
          <a:xfrm>
            <a:off x="1981200" y="1981201"/>
            <a:ext cx="1143000" cy="566737"/>
            <a:chOff x="1200" y="1248"/>
            <a:chExt cx="720" cy="357"/>
          </a:xfrm>
        </p:grpSpPr>
        <p:pic>
          <p:nvPicPr>
            <p:cNvPr id="201" name="Google Shape;201;p12"/>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02" name="Google Shape;202;p12"/>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a:buClr>
                  <a:schemeClr val="hlink"/>
                </a:buClr>
                <a:buSzPts val="2800"/>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3"/>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192</a:t>
            </a:fld>
            <a:endParaRPr/>
          </a:p>
        </p:txBody>
      </p:sp>
      <p:cxnSp>
        <p:nvCxnSpPr>
          <p:cNvPr id="209" name="Google Shape;209;p13"/>
          <p:cNvCxnSpPr/>
          <p:nvPr/>
        </p:nvCxnSpPr>
        <p:spPr>
          <a:xfrm>
            <a:off x="1676400" y="5334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10" name="Google Shape;210;p13"/>
          <p:cNvCxnSpPr/>
          <p:nvPr/>
        </p:nvCxnSpPr>
        <p:spPr>
          <a:xfrm>
            <a:off x="1676400" y="13716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11" name="Google Shape;211;p13"/>
          <p:cNvSpPr txBox="1"/>
          <p:nvPr/>
        </p:nvSpPr>
        <p:spPr>
          <a:xfrm>
            <a:off x="1828800" y="762000"/>
            <a:ext cx="8610600" cy="461700"/>
          </a:xfrm>
          <a:prstGeom prst="rect">
            <a:avLst/>
          </a:prstGeom>
          <a:noFill/>
          <a:ln>
            <a:noFill/>
          </a:ln>
        </p:spPr>
        <p:txBody>
          <a:bodyPr spcFirstLastPara="1" wrap="square" lIns="91425" tIns="45700" rIns="91425" bIns="45700" anchor="t" anchorCtr="0">
            <a:spAutoFit/>
          </a:bodyPr>
          <a:lstStyle/>
          <a:p>
            <a:pPr>
              <a:buClr>
                <a:schemeClr val="folHlink"/>
              </a:buClr>
              <a:buSzPts val="2400"/>
            </a:pPr>
            <a:r>
              <a:rPr lang="en-US" sz="2400" b="1">
                <a:solidFill>
                  <a:schemeClr val="folHlink"/>
                </a:solidFill>
                <a:latin typeface="Times New Roman"/>
                <a:ea typeface="Times New Roman"/>
                <a:cs typeface="Times New Roman"/>
                <a:sym typeface="Times New Roman"/>
              </a:rPr>
              <a:t>Figure 13.6  </a:t>
            </a:r>
            <a:r>
              <a:rPr lang="en-US" sz="2000" b="1" i="1">
                <a:solidFill>
                  <a:schemeClr val="dk1"/>
                </a:solidFill>
                <a:latin typeface="Times New Roman"/>
                <a:ea typeface="Times New Roman"/>
                <a:cs typeface="Times New Roman"/>
                <a:sym typeface="Times New Roman"/>
              </a:rPr>
              <a:t>Example of an Ethernet address in hexadecimal notation</a:t>
            </a:r>
            <a:endParaRPr/>
          </a:p>
        </p:txBody>
      </p:sp>
      <p:cxnSp>
        <p:nvCxnSpPr>
          <p:cNvPr id="212" name="Google Shape;212;p13"/>
          <p:cNvCxnSpPr/>
          <p:nvPr/>
        </p:nvCxnSpPr>
        <p:spPr>
          <a:xfrm>
            <a:off x="1676400" y="6248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13" name="Google Shape;213;p13"/>
          <p:cNvPicPr preferRelativeResize="0"/>
          <p:nvPr/>
        </p:nvPicPr>
        <p:blipFill rotWithShape="1">
          <a:blip r:embed="rId3">
            <a:alphaModFix/>
          </a:blip>
          <a:srcRect/>
          <a:stretch/>
        </p:blipFill>
        <p:spPr>
          <a:xfrm>
            <a:off x="3055938" y="2679700"/>
            <a:ext cx="6078537" cy="1497012"/>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193</a:t>
            </a:fld>
            <a:endParaRPr/>
          </a:p>
        </p:txBody>
      </p:sp>
      <p:cxnSp>
        <p:nvCxnSpPr>
          <p:cNvPr id="220" name="Google Shape;220;p14"/>
          <p:cNvCxnSpPr/>
          <p:nvPr/>
        </p:nvCxnSpPr>
        <p:spPr>
          <a:xfrm>
            <a:off x="1676400" y="5334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221" name="Google Shape;221;p14"/>
          <p:cNvCxnSpPr/>
          <p:nvPr/>
        </p:nvCxnSpPr>
        <p:spPr>
          <a:xfrm>
            <a:off x="1676400" y="13716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222" name="Google Shape;222;p14"/>
          <p:cNvSpPr txBox="1"/>
          <p:nvPr/>
        </p:nvSpPr>
        <p:spPr>
          <a:xfrm>
            <a:off x="1828801" y="762000"/>
            <a:ext cx="5153025" cy="457200"/>
          </a:xfrm>
          <a:prstGeom prst="rect">
            <a:avLst/>
          </a:prstGeom>
          <a:noFill/>
          <a:ln>
            <a:noFill/>
          </a:ln>
        </p:spPr>
        <p:txBody>
          <a:bodyPr spcFirstLastPara="1" wrap="square" lIns="91425" tIns="45700" rIns="91425" bIns="45700" anchor="t" anchorCtr="0">
            <a:spAutoFit/>
          </a:bodyPr>
          <a:lstStyle/>
          <a:p>
            <a:pPr>
              <a:buClr>
                <a:schemeClr val="folHlink"/>
              </a:buClr>
              <a:buSzPts val="2400"/>
            </a:pPr>
            <a:r>
              <a:rPr lang="en-US" sz="2400" b="1">
                <a:solidFill>
                  <a:schemeClr val="folHlink"/>
                </a:solidFill>
                <a:latin typeface="Times New Roman"/>
                <a:ea typeface="Times New Roman"/>
                <a:cs typeface="Times New Roman"/>
                <a:sym typeface="Times New Roman"/>
              </a:rPr>
              <a:t>Figure 13.7  </a:t>
            </a:r>
            <a:r>
              <a:rPr lang="en-US" sz="2000" b="1" i="1">
                <a:solidFill>
                  <a:schemeClr val="dk1"/>
                </a:solidFill>
                <a:latin typeface="Times New Roman"/>
                <a:ea typeface="Times New Roman"/>
                <a:cs typeface="Times New Roman"/>
                <a:sym typeface="Times New Roman"/>
              </a:rPr>
              <a:t>Unicast and multicast addresses</a:t>
            </a:r>
            <a:endParaRPr/>
          </a:p>
        </p:txBody>
      </p:sp>
      <p:cxnSp>
        <p:nvCxnSpPr>
          <p:cNvPr id="223" name="Google Shape;223;p14"/>
          <p:cNvCxnSpPr/>
          <p:nvPr/>
        </p:nvCxnSpPr>
        <p:spPr>
          <a:xfrm>
            <a:off x="1676400" y="6248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224" name="Google Shape;224;p14"/>
          <p:cNvPicPr preferRelativeResize="0"/>
          <p:nvPr/>
        </p:nvPicPr>
        <p:blipFill rotWithShape="1">
          <a:blip r:embed="rId3">
            <a:alphaModFix/>
          </a:blip>
          <a:srcRect/>
          <a:stretch/>
        </p:blipFill>
        <p:spPr>
          <a:xfrm>
            <a:off x="2247900" y="2892426"/>
            <a:ext cx="7277100" cy="114617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5"/>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194</a:t>
            </a:fld>
            <a:endParaRPr/>
          </a:p>
        </p:txBody>
      </p:sp>
      <p:sp>
        <p:nvSpPr>
          <p:cNvPr id="231" name="Google Shape;231;p15"/>
          <p:cNvSpPr txBox="1"/>
          <p:nvPr/>
        </p:nvSpPr>
        <p:spPr>
          <a:xfrm>
            <a:off x="1890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32" name="Google Shape;232;p15"/>
          <p:cNvSpPr txBox="1"/>
          <p:nvPr/>
        </p:nvSpPr>
        <p:spPr>
          <a:xfrm>
            <a:off x="2273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33" name="Google Shape;233;p15"/>
          <p:cNvSpPr txBox="1"/>
          <p:nvPr/>
        </p:nvSpPr>
        <p:spPr>
          <a:xfrm>
            <a:off x="2014538"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34" name="Google Shape;234;p15"/>
          <p:cNvSpPr txBox="1"/>
          <p:nvPr/>
        </p:nvSpPr>
        <p:spPr>
          <a:xfrm>
            <a:off x="2384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35" name="Google Shape;235;p15"/>
          <p:cNvSpPr txBox="1"/>
          <p:nvPr/>
        </p:nvSpPr>
        <p:spPr>
          <a:xfrm>
            <a:off x="1600201" y="457201"/>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36" name="Google Shape;236;p15"/>
          <p:cNvSpPr txBox="1"/>
          <p:nvPr/>
        </p:nvSpPr>
        <p:spPr>
          <a:xfrm>
            <a:off x="2235200" y="0"/>
            <a:ext cx="31750" cy="1052512"/>
          </a:xfrm>
          <a:prstGeom prst="rect">
            <a:avLst/>
          </a:prstGeom>
          <a:solidFill>
            <a:schemeClr val="l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37" name="Google Shape;237;p15"/>
          <p:cNvSpPr txBox="1"/>
          <p:nvPr/>
        </p:nvSpPr>
        <p:spPr>
          <a:xfrm>
            <a:off x="1966913"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cxnSp>
        <p:nvCxnSpPr>
          <p:cNvPr id="238" name="Google Shape;238;p15"/>
          <p:cNvCxnSpPr/>
          <p:nvPr/>
        </p:nvCxnSpPr>
        <p:spPr>
          <a:xfrm>
            <a:off x="1981200" y="26670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39" name="Google Shape;239;p15"/>
          <p:cNvCxnSpPr/>
          <p:nvPr/>
        </p:nvCxnSpPr>
        <p:spPr>
          <a:xfrm>
            <a:off x="1982787" y="48768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40" name="Google Shape;240;p15"/>
          <p:cNvSpPr txBox="1"/>
          <p:nvPr/>
        </p:nvSpPr>
        <p:spPr>
          <a:xfrm>
            <a:off x="2019300" y="2759076"/>
            <a:ext cx="8077200" cy="2062063"/>
          </a:xfrm>
          <a:prstGeom prst="rect">
            <a:avLst/>
          </a:prstGeom>
          <a:solidFill>
            <a:srgbClr val="99FF33"/>
          </a:solidFill>
          <a:ln>
            <a:noFill/>
          </a:ln>
        </p:spPr>
        <p:txBody>
          <a:bodyPr spcFirstLastPara="1" wrap="square" lIns="91425" tIns="45700" rIns="91425" bIns="45700" anchor="t" anchorCtr="0">
            <a:spAutoFit/>
          </a:bodyPr>
          <a:lstStyle/>
          <a:p>
            <a:pPr algn="ctr">
              <a:buClr>
                <a:schemeClr val="dk1"/>
              </a:buClr>
              <a:buSzPts val="3200"/>
            </a:pPr>
            <a:r>
              <a:rPr lang="en-US" sz="3200" b="1">
                <a:solidFill>
                  <a:schemeClr val="dk1"/>
                </a:solidFill>
                <a:latin typeface="Arial"/>
                <a:ea typeface="Arial"/>
                <a:cs typeface="Arial"/>
                <a:sym typeface="Arial"/>
              </a:rPr>
              <a:t>The least significant bit of the first byte </a:t>
            </a: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defines the type of address.</a:t>
            </a: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If the bit is </a:t>
            </a:r>
            <a:r>
              <a:rPr lang="en-US" sz="3200" b="1">
                <a:solidFill>
                  <a:schemeClr val="hlink"/>
                </a:solidFill>
                <a:latin typeface="Arial"/>
                <a:ea typeface="Arial"/>
                <a:cs typeface="Arial"/>
                <a:sym typeface="Arial"/>
              </a:rPr>
              <a:t>0</a:t>
            </a:r>
            <a:r>
              <a:rPr lang="en-US" sz="3200" b="1">
                <a:solidFill>
                  <a:schemeClr val="dk1"/>
                </a:solidFill>
                <a:latin typeface="Arial"/>
                <a:ea typeface="Arial"/>
                <a:cs typeface="Arial"/>
                <a:sym typeface="Arial"/>
              </a:rPr>
              <a:t>, the address is unicast;</a:t>
            </a:r>
            <a:br>
              <a:rPr lang="en-US" sz="3200" b="1">
                <a:solidFill>
                  <a:schemeClr val="dk1"/>
                </a:solidFill>
                <a:latin typeface="Arial"/>
                <a:ea typeface="Arial"/>
                <a:cs typeface="Arial"/>
                <a:sym typeface="Arial"/>
              </a:rPr>
            </a:br>
            <a:r>
              <a:rPr lang="en-US" sz="3200" b="1">
                <a:solidFill>
                  <a:schemeClr val="dk1"/>
                </a:solidFill>
                <a:latin typeface="Arial"/>
                <a:ea typeface="Arial"/>
                <a:cs typeface="Arial"/>
                <a:sym typeface="Arial"/>
              </a:rPr>
              <a:t>otherwise, it is multicast.</a:t>
            </a:r>
            <a:endParaRPr/>
          </a:p>
        </p:txBody>
      </p:sp>
      <p:grpSp>
        <p:nvGrpSpPr>
          <p:cNvPr id="241" name="Google Shape;241;p15"/>
          <p:cNvGrpSpPr/>
          <p:nvPr/>
        </p:nvGrpSpPr>
        <p:grpSpPr>
          <a:xfrm>
            <a:off x="1981200" y="1981201"/>
            <a:ext cx="1143000" cy="566737"/>
            <a:chOff x="1200" y="1248"/>
            <a:chExt cx="720" cy="357"/>
          </a:xfrm>
        </p:grpSpPr>
        <p:pic>
          <p:nvPicPr>
            <p:cNvPr id="242" name="Google Shape;242;p15"/>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43" name="Google Shape;243;p15"/>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a:buClr>
                  <a:schemeClr val="hlink"/>
                </a:buClr>
                <a:buSzPts val="2800"/>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6"/>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195</a:t>
            </a:fld>
            <a:endParaRPr/>
          </a:p>
        </p:txBody>
      </p:sp>
      <p:sp>
        <p:nvSpPr>
          <p:cNvPr id="250" name="Google Shape;250;p16"/>
          <p:cNvSpPr txBox="1"/>
          <p:nvPr/>
        </p:nvSpPr>
        <p:spPr>
          <a:xfrm>
            <a:off x="1890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51" name="Google Shape;251;p16"/>
          <p:cNvSpPr txBox="1"/>
          <p:nvPr/>
        </p:nvSpPr>
        <p:spPr>
          <a:xfrm>
            <a:off x="2273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52" name="Google Shape;252;p16"/>
          <p:cNvSpPr txBox="1"/>
          <p:nvPr/>
        </p:nvSpPr>
        <p:spPr>
          <a:xfrm>
            <a:off x="2014538"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53" name="Google Shape;253;p16"/>
          <p:cNvSpPr txBox="1"/>
          <p:nvPr/>
        </p:nvSpPr>
        <p:spPr>
          <a:xfrm>
            <a:off x="2384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54" name="Google Shape;254;p16"/>
          <p:cNvSpPr txBox="1"/>
          <p:nvPr/>
        </p:nvSpPr>
        <p:spPr>
          <a:xfrm>
            <a:off x="1600201" y="457201"/>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55" name="Google Shape;255;p16"/>
          <p:cNvSpPr txBox="1"/>
          <p:nvPr/>
        </p:nvSpPr>
        <p:spPr>
          <a:xfrm>
            <a:off x="2235200" y="0"/>
            <a:ext cx="31750" cy="1052512"/>
          </a:xfrm>
          <a:prstGeom prst="rect">
            <a:avLst/>
          </a:prstGeom>
          <a:solidFill>
            <a:schemeClr val="l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56" name="Google Shape;256;p16"/>
          <p:cNvSpPr txBox="1"/>
          <p:nvPr/>
        </p:nvSpPr>
        <p:spPr>
          <a:xfrm>
            <a:off x="1966913"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cxnSp>
        <p:nvCxnSpPr>
          <p:cNvPr id="257" name="Google Shape;257;p16"/>
          <p:cNvCxnSpPr/>
          <p:nvPr/>
        </p:nvCxnSpPr>
        <p:spPr>
          <a:xfrm>
            <a:off x="1981200" y="2667000"/>
            <a:ext cx="8153400" cy="0"/>
          </a:xfrm>
          <a:prstGeom prst="straightConnector1">
            <a:avLst/>
          </a:prstGeom>
          <a:noFill/>
          <a:ln w="76200" cap="flat" cmpd="sng">
            <a:solidFill>
              <a:srgbClr val="009900"/>
            </a:solidFill>
            <a:prstDash val="solid"/>
            <a:miter lim="800000"/>
            <a:headEnd type="none" w="med" len="med"/>
            <a:tailEnd type="none" w="med" len="med"/>
          </a:ln>
        </p:spPr>
      </p:cxnSp>
      <p:cxnSp>
        <p:nvCxnSpPr>
          <p:cNvPr id="258" name="Google Shape;258;p16"/>
          <p:cNvCxnSpPr/>
          <p:nvPr/>
        </p:nvCxnSpPr>
        <p:spPr>
          <a:xfrm>
            <a:off x="1982787" y="4419600"/>
            <a:ext cx="8153400" cy="0"/>
          </a:xfrm>
          <a:prstGeom prst="straightConnector1">
            <a:avLst/>
          </a:prstGeom>
          <a:noFill/>
          <a:ln w="76200" cap="flat" cmpd="sng">
            <a:solidFill>
              <a:srgbClr val="009900"/>
            </a:solidFill>
            <a:prstDash val="solid"/>
            <a:miter lim="800000"/>
            <a:headEnd type="none" w="med" len="med"/>
            <a:tailEnd type="none" w="med" len="med"/>
          </a:ln>
        </p:spPr>
      </p:cxnSp>
      <p:sp>
        <p:nvSpPr>
          <p:cNvPr id="259" name="Google Shape;259;p16"/>
          <p:cNvSpPr txBox="1"/>
          <p:nvPr/>
        </p:nvSpPr>
        <p:spPr>
          <a:xfrm>
            <a:off x="2019300" y="2759075"/>
            <a:ext cx="8077200" cy="1569620"/>
          </a:xfrm>
          <a:prstGeom prst="rect">
            <a:avLst/>
          </a:prstGeom>
          <a:solidFill>
            <a:srgbClr val="99FF33"/>
          </a:solidFill>
          <a:ln>
            <a:noFill/>
          </a:ln>
        </p:spPr>
        <p:txBody>
          <a:bodyPr spcFirstLastPara="1" wrap="square" lIns="91425" tIns="45700" rIns="91425" bIns="45700" anchor="t" anchorCtr="0">
            <a:spAutoFit/>
          </a:bodyPr>
          <a:lstStyle/>
          <a:p>
            <a:pPr algn="ctr">
              <a:buClr>
                <a:schemeClr val="dk1"/>
              </a:buClr>
              <a:buSzPts val="3200"/>
            </a:pPr>
            <a:r>
              <a:rPr lang="en-US" sz="3200" b="1">
                <a:solidFill>
                  <a:schemeClr val="dk1"/>
                </a:solidFill>
                <a:latin typeface="Arial"/>
                <a:ea typeface="Arial"/>
                <a:cs typeface="Arial"/>
                <a:sym typeface="Arial"/>
              </a:rPr>
              <a:t>The broadcast destination address is a special case of the multicast address in which all bits are 1s.</a:t>
            </a:r>
            <a:endParaRPr/>
          </a:p>
        </p:txBody>
      </p:sp>
      <p:grpSp>
        <p:nvGrpSpPr>
          <p:cNvPr id="260" name="Google Shape;260;p16"/>
          <p:cNvGrpSpPr/>
          <p:nvPr/>
        </p:nvGrpSpPr>
        <p:grpSpPr>
          <a:xfrm>
            <a:off x="1981200" y="1981201"/>
            <a:ext cx="1143000" cy="566737"/>
            <a:chOff x="1200" y="1248"/>
            <a:chExt cx="720" cy="357"/>
          </a:xfrm>
        </p:grpSpPr>
        <p:pic>
          <p:nvPicPr>
            <p:cNvPr id="261" name="Google Shape;261;p16"/>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62" name="Google Shape;262;p16"/>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a:buClr>
                  <a:schemeClr val="hlink"/>
                </a:buClr>
                <a:buSzPts val="2800"/>
              </a:pPr>
              <a:r>
                <a:rPr lang="en-US" sz="2800" b="1" i="1">
                  <a:solidFill>
                    <a:schemeClr val="hlink"/>
                  </a:solidFill>
                  <a:latin typeface="Times New Roman"/>
                  <a:ea typeface="Times New Roman"/>
                  <a:cs typeface="Times New Roman"/>
                  <a:sym typeface="Times New Roman"/>
                </a:rPr>
                <a:t>Note</a:t>
              </a:r>
              <a:endParaRPr/>
            </a:p>
          </p:txBody>
        </p:sp>
      </p:gr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196</a:t>
            </a:fld>
            <a:endParaRPr/>
          </a:p>
        </p:txBody>
      </p:sp>
      <p:sp>
        <p:nvSpPr>
          <p:cNvPr id="269" name="Google Shape;269;p17"/>
          <p:cNvSpPr txBox="1"/>
          <p:nvPr/>
        </p:nvSpPr>
        <p:spPr>
          <a:xfrm>
            <a:off x="1890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70" name="Google Shape;270;p17"/>
          <p:cNvSpPr txBox="1"/>
          <p:nvPr/>
        </p:nvSpPr>
        <p:spPr>
          <a:xfrm>
            <a:off x="2273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71" name="Google Shape;271;p17"/>
          <p:cNvSpPr txBox="1"/>
          <p:nvPr/>
        </p:nvSpPr>
        <p:spPr>
          <a:xfrm>
            <a:off x="2014538"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72" name="Google Shape;272;p17"/>
          <p:cNvSpPr txBox="1"/>
          <p:nvPr/>
        </p:nvSpPr>
        <p:spPr>
          <a:xfrm>
            <a:off x="2384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73" name="Google Shape;273;p17"/>
          <p:cNvSpPr txBox="1"/>
          <p:nvPr/>
        </p:nvSpPr>
        <p:spPr>
          <a:xfrm>
            <a:off x="1600201" y="457201"/>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74" name="Google Shape;274;p17"/>
          <p:cNvSpPr txBox="1"/>
          <p:nvPr/>
        </p:nvSpPr>
        <p:spPr>
          <a:xfrm>
            <a:off x="2235200" y="0"/>
            <a:ext cx="31750" cy="1052512"/>
          </a:xfrm>
          <a:prstGeom prst="rect">
            <a:avLst/>
          </a:prstGeom>
          <a:solidFill>
            <a:schemeClr val="l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75" name="Google Shape;275;p17"/>
          <p:cNvSpPr txBox="1"/>
          <p:nvPr/>
        </p:nvSpPr>
        <p:spPr>
          <a:xfrm>
            <a:off x="1966913"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76" name="Google Shape;276;p17"/>
          <p:cNvSpPr txBox="1"/>
          <p:nvPr/>
        </p:nvSpPr>
        <p:spPr>
          <a:xfrm>
            <a:off x="1752600" y="990601"/>
            <a:ext cx="8686800" cy="1373187"/>
          </a:xfrm>
          <a:prstGeom prst="rect">
            <a:avLst/>
          </a:prstGeom>
          <a:noFill/>
          <a:ln>
            <a:noFill/>
          </a:ln>
        </p:spPr>
        <p:txBody>
          <a:bodyPr spcFirstLastPara="1" wrap="square" lIns="91425" tIns="45700" rIns="91425" bIns="45700" anchor="t" anchorCtr="0">
            <a:spAutoFit/>
          </a:bodyPr>
          <a:lstStyle/>
          <a:p>
            <a:pPr>
              <a:buClr>
                <a:schemeClr val="dk1"/>
              </a:buClr>
              <a:buSzPts val="2800"/>
            </a:pPr>
            <a:r>
              <a:rPr lang="en-US" sz="2800" b="1" i="1">
                <a:solidFill>
                  <a:schemeClr val="dk1"/>
                </a:solidFill>
                <a:latin typeface="Times New Roman"/>
                <a:ea typeface="Times New Roman"/>
                <a:cs typeface="Times New Roman"/>
                <a:sym typeface="Times New Roman"/>
              </a:rPr>
              <a:t>Define the type of the following destination addresses:</a:t>
            </a:r>
            <a:endParaRPr/>
          </a:p>
          <a:p>
            <a:pPr algn="just">
              <a:buClr>
                <a:schemeClr val="hlink"/>
              </a:buClr>
              <a:buSzPts val="2800"/>
            </a:pPr>
            <a:r>
              <a:rPr lang="en-US" sz="2800" b="1" i="1">
                <a:solidFill>
                  <a:schemeClr val="hlink"/>
                </a:solidFill>
                <a:latin typeface="Times New Roman"/>
                <a:ea typeface="Times New Roman"/>
                <a:cs typeface="Times New Roman"/>
                <a:sym typeface="Times New Roman"/>
              </a:rPr>
              <a:t>a</a:t>
            </a:r>
            <a:r>
              <a:rPr lang="en-US" sz="2800" b="1" i="1">
                <a:solidFill>
                  <a:schemeClr val="dk1"/>
                </a:solidFill>
                <a:latin typeface="Times New Roman"/>
                <a:ea typeface="Times New Roman"/>
                <a:cs typeface="Times New Roman"/>
                <a:sym typeface="Times New Roman"/>
              </a:rPr>
              <a:t>.  4A:30:10:21:10:1A               </a:t>
            </a:r>
            <a:r>
              <a:rPr lang="en-US" sz="2800" b="1" i="1">
                <a:solidFill>
                  <a:schemeClr val="hlink"/>
                </a:solidFill>
                <a:latin typeface="Times New Roman"/>
                <a:ea typeface="Times New Roman"/>
                <a:cs typeface="Times New Roman"/>
                <a:sym typeface="Times New Roman"/>
              </a:rPr>
              <a:t>b</a:t>
            </a:r>
            <a:r>
              <a:rPr lang="en-US" sz="2800" b="1" i="1">
                <a:solidFill>
                  <a:schemeClr val="dk1"/>
                </a:solidFill>
                <a:latin typeface="Times New Roman"/>
                <a:ea typeface="Times New Roman"/>
                <a:cs typeface="Times New Roman"/>
                <a:sym typeface="Times New Roman"/>
              </a:rPr>
              <a:t>.  47:20:1B:2E:08:EE</a:t>
            </a:r>
            <a:endParaRPr/>
          </a:p>
          <a:p>
            <a:pPr algn="just">
              <a:buClr>
                <a:schemeClr val="hlink"/>
              </a:buClr>
              <a:buSzPts val="2800"/>
            </a:pPr>
            <a:r>
              <a:rPr lang="en-US" sz="2800" b="1" i="1">
                <a:solidFill>
                  <a:schemeClr val="hlink"/>
                </a:solidFill>
                <a:latin typeface="Times New Roman"/>
                <a:ea typeface="Times New Roman"/>
                <a:cs typeface="Times New Roman"/>
                <a:sym typeface="Times New Roman"/>
              </a:rPr>
              <a:t>c.</a:t>
            </a:r>
            <a:r>
              <a:rPr lang="en-US" sz="2800" b="1" i="1">
                <a:solidFill>
                  <a:schemeClr val="dk1"/>
                </a:solidFill>
                <a:latin typeface="Times New Roman"/>
                <a:ea typeface="Times New Roman"/>
                <a:cs typeface="Times New Roman"/>
                <a:sym typeface="Times New Roman"/>
              </a:rPr>
              <a:t>  FF:FF:FF:FF:FF:FF</a:t>
            </a:r>
            <a:endParaRPr/>
          </a:p>
        </p:txBody>
      </p:sp>
      <p:sp>
        <p:nvSpPr>
          <p:cNvPr id="277" name="Google Shape;277;p17"/>
          <p:cNvSpPr txBox="1"/>
          <p:nvPr/>
        </p:nvSpPr>
        <p:spPr>
          <a:xfrm>
            <a:off x="1752600" y="2438400"/>
            <a:ext cx="8686800" cy="3935412"/>
          </a:xfrm>
          <a:prstGeom prst="rect">
            <a:avLst/>
          </a:prstGeom>
          <a:noFill/>
          <a:ln>
            <a:noFill/>
          </a:ln>
        </p:spPr>
        <p:txBody>
          <a:bodyPr spcFirstLastPara="1" wrap="square" lIns="91425" tIns="45700" rIns="91425" bIns="45700" anchor="t" anchorCtr="0">
            <a:spAutoFit/>
          </a:bodyPr>
          <a:lstStyle/>
          <a:p>
            <a:pPr>
              <a:buClr>
                <a:schemeClr val="hlink"/>
              </a:buClr>
              <a:buSzPts val="2800"/>
            </a:pPr>
            <a:r>
              <a:rPr lang="en-US" sz="2800" b="1" i="1">
                <a:solidFill>
                  <a:schemeClr val="hlink"/>
                </a:solidFill>
                <a:latin typeface="Times New Roman"/>
                <a:ea typeface="Times New Roman"/>
                <a:cs typeface="Times New Roman"/>
                <a:sym typeface="Times New Roman"/>
              </a:rPr>
              <a:t>Solution</a:t>
            </a:r>
            <a:endParaRPr/>
          </a:p>
          <a:p>
            <a:pPr>
              <a:buClr>
                <a:schemeClr val="dk1"/>
              </a:buClr>
              <a:buSzPts val="2800"/>
            </a:pPr>
            <a:r>
              <a:rPr lang="en-US" sz="2800" b="1" i="1">
                <a:solidFill>
                  <a:schemeClr val="dk1"/>
                </a:solidFill>
                <a:latin typeface="Times"/>
                <a:ea typeface="Times"/>
                <a:cs typeface="Times"/>
                <a:sym typeface="Times"/>
              </a:rPr>
              <a:t>To find the type of the address, we need to look at the second hexadecimal digit from the left. If it is even, the address is unicast. If it is odd, the address is multicast. If all digits are F’s, the address is broadcast. Therefore, we have the following:</a:t>
            </a:r>
            <a:endParaRPr/>
          </a:p>
          <a:p>
            <a:pPr>
              <a:buClr>
                <a:schemeClr val="hlink"/>
              </a:buClr>
              <a:buSzPts val="2800"/>
            </a:pPr>
            <a:r>
              <a:rPr lang="en-US" sz="2800" b="1" i="1">
                <a:solidFill>
                  <a:schemeClr val="hlink"/>
                </a:solidFill>
                <a:latin typeface="Times"/>
                <a:ea typeface="Times"/>
                <a:cs typeface="Times"/>
                <a:sym typeface="Times"/>
              </a:rPr>
              <a:t>a</a:t>
            </a:r>
            <a:r>
              <a:rPr lang="en-US" sz="2800" b="1" i="1">
                <a:solidFill>
                  <a:schemeClr val="dk1"/>
                </a:solidFill>
                <a:latin typeface="Times"/>
                <a:ea typeface="Times"/>
                <a:cs typeface="Times"/>
                <a:sym typeface="Times"/>
              </a:rPr>
              <a:t>.  This is a unicast address because A in binary is 1010.</a:t>
            </a:r>
            <a:endParaRPr/>
          </a:p>
          <a:p>
            <a:pPr>
              <a:buClr>
                <a:schemeClr val="hlink"/>
              </a:buClr>
              <a:buSzPts val="2800"/>
            </a:pPr>
            <a:r>
              <a:rPr lang="en-US" sz="2800" b="1" i="1">
                <a:solidFill>
                  <a:schemeClr val="hlink"/>
                </a:solidFill>
                <a:latin typeface="Times"/>
                <a:ea typeface="Times"/>
                <a:cs typeface="Times"/>
                <a:sym typeface="Times"/>
              </a:rPr>
              <a:t>b.</a:t>
            </a:r>
            <a:r>
              <a:rPr lang="en-US" sz="2800" b="1" i="1">
                <a:solidFill>
                  <a:schemeClr val="dk1"/>
                </a:solidFill>
                <a:latin typeface="Times"/>
                <a:ea typeface="Times"/>
                <a:cs typeface="Times"/>
                <a:sym typeface="Times"/>
              </a:rPr>
              <a:t>  This is a multicast address because 7 in binary is 0111.</a:t>
            </a:r>
            <a:endParaRPr/>
          </a:p>
          <a:p>
            <a:pPr>
              <a:buClr>
                <a:schemeClr val="hlink"/>
              </a:buClr>
              <a:buSzPts val="2800"/>
            </a:pPr>
            <a:r>
              <a:rPr lang="en-US" sz="2800" b="1" i="1">
                <a:solidFill>
                  <a:schemeClr val="hlink"/>
                </a:solidFill>
                <a:latin typeface="Times"/>
                <a:ea typeface="Times"/>
                <a:cs typeface="Times"/>
                <a:sym typeface="Times"/>
              </a:rPr>
              <a:t>c.</a:t>
            </a:r>
            <a:r>
              <a:rPr lang="en-US" sz="2800" b="1" i="1">
                <a:solidFill>
                  <a:schemeClr val="dk1"/>
                </a:solidFill>
                <a:latin typeface="Times"/>
                <a:ea typeface="Times"/>
                <a:cs typeface="Times"/>
                <a:sym typeface="Times"/>
              </a:rPr>
              <a:t>  This is a broadcast address because all digits are F’s.</a:t>
            </a:r>
            <a:endParaRPr/>
          </a:p>
        </p:txBody>
      </p:sp>
      <p:sp>
        <p:nvSpPr>
          <p:cNvPr id="278" name="Google Shape;278;p17"/>
          <p:cNvSpPr txBox="1"/>
          <p:nvPr/>
        </p:nvSpPr>
        <p:spPr>
          <a:xfrm>
            <a:off x="2592387" y="-46037"/>
            <a:ext cx="2487612" cy="579437"/>
          </a:xfrm>
          <a:prstGeom prst="rect">
            <a:avLst/>
          </a:prstGeom>
          <a:noFill/>
          <a:ln>
            <a:noFill/>
          </a:ln>
        </p:spPr>
        <p:txBody>
          <a:bodyPr spcFirstLastPara="1" wrap="square" lIns="91425" tIns="45700" rIns="91425" bIns="45700" anchor="t" anchorCtr="0">
            <a:spAutoFit/>
          </a:bodyPr>
          <a:lstStyle/>
          <a:p>
            <a:pPr>
              <a:buClr>
                <a:schemeClr val="hlink"/>
              </a:buClr>
              <a:buSzPts val="3200"/>
            </a:pPr>
            <a:r>
              <a:rPr lang="en-US" sz="3200" b="1" i="1">
                <a:solidFill>
                  <a:schemeClr val="hlink"/>
                </a:solidFill>
                <a:latin typeface="Times New Roman"/>
                <a:ea typeface="Times New Roman"/>
                <a:cs typeface="Times New Roman"/>
                <a:sym typeface="Times New Roman"/>
              </a:rPr>
              <a:t>Example 13.1</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8"/>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197</a:t>
            </a:fld>
            <a:endParaRPr/>
          </a:p>
        </p:txBody>
      </p:sp>
      <p:sp>
        <p:nvSpPr>
          <p:cNvPr id="285" name="Google Shape;285;p18"/>
          <p:cNvSpPr txBox="1"/>
          <p:nvPr/>
        </p:nvSpPr>
        <p:spPr>
          <a:xfrm>
            <a:off x="1890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86" name="Google Shape;286;p18"/>
          <p:cNvSpPr txBox="1"/>
          <p:nvPr/>
        </p:nvSpPr>
        <p:spPr>
          <a:xfrm>
            <a:off x="2273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87" name="Google Shape;287;p18"/>
          <p:cNvSpPr txBox="1"/>
          <p:nvPr/>
        </p:nvSpPr>
        <p:spPr>
          <a:xfrm>
            <a:off x="2014538"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88" name="Google Shape;288;p18"/>
          <p:cNvSpPr txBox="1"/>
          <p:nvPr/>
        </p:nvSpPr>
        <p:spPr>
          <a:xfrm>
            <a:off x="2384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89" name="Google Shape;289;p18"/>
          <p:cNvSpPr txBox="1"/>
          <p:nvPr/>
        </p:nvSpPr>
        <p:spPr>
          <a:xfrm>
            <a:off x="1600201" y="457201"/>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90" name="Google Shape;290;p18"/>
          <p:cNvSpPr txBox="1"/>
          <p:nvPr/>
        </p:nvSpPr>
        <p:spPr>
          <a:xfrm>
            <a:off x="2235200" y="0"/>
            <a:ext cx="31750" cy="1052512"/>
          </a:xfrm>
          <a:prstGeom prst="rect">
            <a:avLst/>
          </a:prstGeom>
          <a:solidFill>
            <a:schemeClr val="lt2"/>
          </a:soli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91" name="Google Shape;291;p18"/>
          <p:cNvSpPr txBox="1"/>
          <p:nvPr/>
        </p:nvSpPr>
        <p:spPr>
          <a:xfrm>
            <a:off x="1966913"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endParaRPr sz="3200" b="1">
              <a:solidFill>
                <a:schemeClr val="dk1"/>
              </a:solidFill>
              <a:latin typeface="Arial"/>
              <a:ea typeface="Arial"/>
              <a:cs typeface="Arial"/>
              <a:sym typeface="Arial"/>
            </a:endParaRPr>
          </a:p>
        </p:txBody>
      </p:sp>
      <p:sp>
        <p:nvSpPr>
          <p:cNvPr id="292" name="Google Shape;292;p18"/>
          <p:cNvSpPr txBox="1"/>
          <p:nvPr/>
        </p:nvSpPr>
        <p:spPr>
          <a:xfrm>
            <a:off x="1752600" y="1295400"/>
            <a:ext cx="8686800" cy="946150"/>
          </a:xfrm>
          <a:prstGeom prst="rect">
            <a:avLst/>
          </a:prstGeom>
          <a:noFill/>
          <a:ln>
            <a:noFill/>
          </a:ln>
        </p:spPr>
        <p:txBody>
          <a:bodyPr spcFirstLastPara="1" wrap="square" lIns="91425" tIns="45700" rIns="91425" bIns="45700" anchor="t" anchorCtr="0">
            <a:spAutoFit/>
          </a:bodyPr>
          <a:lstStyle/>
          <a:p>
            <a:pPr>
              <a:buClr>
                <a:schemeClr val="dk1"/>
              </a:buClr>
              <a:buSzPts val="2800"/>
            </a:pPr>
            <a:r>
              <a:rPr lang="en-US" sz="2800" b="1" i="1">
                <a:solidFill>
                  <a:schemeClr val="dk1"/>
                </a:solidFill>
                <a:latin typeface="Times New Roman"/>
                <a:ea typeface="Times New Roman"/>
                <a:cs typeface="Times New Roman"/>
                <a:sym typeface="Times New Roman"/>
              </a:rPr>
              <a:t>Show how the address </a:t>
            </a:r>
            <a:r>
              <a:rPr lang="en-US" sz="2800" b="1" i="1">
                <a:solidFill>
                  <a:schemeClr val="folHlink"/>
                </a:solidFill>
                <a:latin typeface="Times New Roman"/>
                <a:ea typeface="Times New Roman"/>
                <a:cs typeface="Times New Roman"/>
                <a:sym typeface="Times New Roman"/>
              </a:rPr>
              <a:t>47:20:1B:2E:08:EE</a:t>
            </a:r>
            <a:r>
              <a:rPr lang="en-US" sz="2800" b="1" i="1">
                <a:solidFill>
                  <a:schemeClr val="dk1"/>
                </a:solidFill>
                <a:latin typeface="Times New Roman"/>
                <a:ea typeface="Times New Roman"/>
                <a:cs typeface="Times New Roman"/>
                <a:sym typeface="Times New Roman"/>
              </a:rPr>
              <a:t> is sent out on line.</a:t>
            </a:r>
            <a:endParaRPr/>
          </a:p>
        </p:txBody>
      </p:sp>
      <p:sp>
        <p:nvSpPr>
          <p:cNvPr id="293" name="Google Shape;293;p18"/>
          <p:cNvSpPr txBox="1"/>
          <p:nvPr/>
        </p:nvSpPr>
        <p:spPr>
          <a:xfrm>
            <a:off x="1752600" y="2279395"/>
            <a:ext cx="8686800" cy="1373187"/>
          </a:xfrm>
          <a:prstGeom prst="rect">
            <a:avLst/>
          </a:prstGeom>
          <a:noFill/>
          <a:ln>
            <a:noFill/>
          </a:ln>
        </p:spPr>
        <p:txBody>
          <a:bodyPr spcFirstLastPara="1" wrap="square" lIns="91425" tIns="45700" rIns="91425" bIns="45700" anchor="t" anchorCtr="0">
            <a:spAutoFit/>
          </a:bodyPr>
          <a:lstStyle/>
          <a:p>
            <a:pPr>
              <a:buClr>
                <a:schemeClr val="dk1"/>
              </a:buClr>
              <a:buSzPts val="2800"/>
            </a:pPr>
            <a:r>
              <a:rPr lang="en-US" sz="2800" b="1" i="1" dirty="0">
                <a:solidFill>
                  <a:schemeClr val="dk1"/>
                </a:solidFill>
                <a:latin typeface="Times New Roman"/>
                <a:ea typeface="Times New Roman"/>
                <a:cs typeface="Times New Roman"/>
                <a:sym typeface="Times New Roman"/>
              </a:rPr>
              <a:t>Solution</a:t>
            </a:r>
            <a:endParaRPr dirty="0"/>
          </a:p>
          <a:p>
            <a:pPr>
              <a:buClr>
                <a:schemeClr val="dk1"/>
              </a:buClr>
              <a:buSzPts val="2800"/>
            </a:pPr>
            <a:r>
              <a:rPr lang="en-US" sz="2800" b="1" i="1" dirty="0">
                <a:solidFill>
                  <a:schemeClr val="dk1"/>
                </a:solidFill>
                <a:latin typeface="Times"/>
                <a:ea typeface="Times"/>
                <a:cs typeface="Times"/>
                <a:sym typeface="Times"/>
              </a:rPr>
              <a:t>The address is sent left-to-right, byte by byte; for each byte, it is sent right-to-left, bit by bit, as shown below:</a:t>
            </a:r>
            <a:endParaRPr dirty="0"/>
          </a:p>
        </p:txBody>
      </p:sp>
      <p:sp>
        <p:nvSpPr>
          <p:cNvPr id="294" name="Google Shape;294;p18"/>
          <p:cNvSpPr txBox="1"/>
          <p:nvPr/>
        </p:nvSpPr>
        <p:spPr>
          <a:xfrm>
            <a:off x="2592387" y="1"/>
            <a:ext cx="2487612" cy="579437"/>
          </a:xfrm>
          <a:prstGeom prst="rect">
            <a:avLst/>
          </a:prstGeom>
          <a:noFill/>
          <a:ln>
            <a:noFill/>
          </a:ln>
        </p:spPr>
        <p:txBody>
          <a:bodyPr spcFirstLastPara="1" wrap="square" lIns="91425" tIns="45700" rIns="91425" bIns="45700" anchor="t" anchorCtr="0">
            <a:spAutoFit/>
          </a:bodyPr>
          <a:lstStyle/>
          <a:p>
            <a:pPr>
              <a:buClr>
                <a:schemeClr val="hlink"/>
              </a:buClr>
              <a:buSzPts val="3200"/>
            </a:pPr>
            <a:r>
              <a:rPr lang="en-US" sz="3200" b="1" i="1">
                <a:solidFill>
                  <a:schemeClr val="hlink"/>
                </a:solidFill>
                <a:latin typeface="Times New Roman"/>
                <a:ea typeface="Times New Roman"/>
                <a:cs typeface="Times New Roman"/>
                <a:sym typeface="Times New Roman"/>
              </a:rPr>
              <a:t>Example 13.2</a:t>
            </a:r>
            <a:endParaRPr/>
          </a:p>
        </p:txBody>
      </p:sp>
      <p:pic>
        <p:nvPicPr>
          <p:cNvPr id="295" name="Google Shape;295;p18"/>
          <p:cNvPicPr preferRelativeResize="0"/>
          <p:nvPr/>
        </p:nvPicPr>
        <p:blipFill rotWithShape="1">
          <a:blip r:embed="rId3">
            <a:alphaModFix/>
          </a:blip>
          <a:srcRect/>
          <a:stretch/>
        </p:blipFill>
        <p:spPr>
          <a:xfrm>
            <a:off x="2101851" y="5952331"/>
            <a:ext cx="8091487" cy="296862"/>
          </a:xfrm>
          <a:prstGeom prst="rect">
            <a:avLst/>
          </a:prstGeom>
          <a:noFill/>
          <a:ln w="57150" cap="flat" cmpd="thickThin">
            <a:solidFill>
              <a:schemeClr val="folHlink"/>
            </a:solidFill>
            <a:prstDash val="solid"/>
            <a:miter lim="800000"/>
            <a:headEnd type="none" w="sm" len="sm"/>
            <a:tailEnd type="none" w="sm" len="sm"/>
          </a:ln>
        </p:spPr>
      </p:pic>
      <p:sp>
        <p:nvSpPr>
          <p:cNvPr id="3" name="TextBox 2">
            <a:extLst>
              <a:ext uri="{FF2B5EF4-FFF2-40B4-BE49-F238E27FC236}">
                <a16:creationId xmlns:a16="http://schemas.microsoft.com/office/drawing/2014/main" id="{0E477949-D1BA-FA0E-B404-931CC23683C9}"/>
              </a:ext>
            </a:extLst>
          </p:cNvPr>
          <p:cNvSpPr txBox="1"/>
          <p:nvPr/>
        </p:nvSpPr>
        <p:spPr>
          <a:xfrm>
            <a:off x="1752600" y="3802273"/>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0100 0111</a:t>
            </a:r>
          </a:p>
        </p:txBody>
      </p:sp>
      <p:sp>
        <p:nvSpPr>
          <p:cNvPr id="4" name="TextBox 3">
            <a:extLst>
              <a:ext uri="{FF2B5EF4-FFF2-40B4-BE49-F238E27FC236}">
                <a16:creationId xmlns:a16="http://schemas.microsoft.com/office/drawing/2014/main" id="{FC146DBD-4A4A-1DF2-B4F3-BB43E8F43F6D}"/>
              </a:ext>
            </a:extLst>
          </p:cNvPr>
          <p:cNvSpPr txBox="1"/>
          <p:nvPr/>
        </p:nvSpPr>
        <p:spPr>
          <a:xfrm>
            <a:off x="3225007" y="3802273"/>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0010 0000</a:t>
            </a:r>
          </a:p>
        </p:txBody>
      </p:sp>
      <p:sp>
        <p:nvSpPr>
          <p:cNvPr id="5" name="TextBox 4">
            <a:extLst>
              <a:ext uri="{FF2B5EF4-FFF2-40B4-BE49-F238E27FC236}">
                <a16:creationId xmlns:a16="http://schemas.microsoft.com/office/drawing/2014/main" id="{1013220F-8739-51AC-210B-9DEC97343B96}"/>
              </a:ext>
            </a:extLst>
          </p:cNvPr>
          <p:cNvSpPr txBox="1"/>
          <p:nvPr/>
        </p:nvSpPr>
        <p:spPr>
          <a:xfrm>
            <a:off x="4675315" y="3802273"/>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0001 1011</a:t>
            </a:r>
          </a:p>
        </p:txBody>
      </p:sp>
      <p:sp>
        <p:nvSpPr>
          <p:cNvPr id="6" name="TextBox 5">
            <a:extLst>
              <a:ext uri="{FF2B5EF4-FFF2-40B4-BE49-F238E27FC236}">
                <a16:creationId xmlns:a16="http://schemas.microsoft.com/office/drawing/2014/main" id="{5BD34421-16D1-630C-7DFC-1497659E467D}"/>
              </a:ext>
            </a:extLst>
          </p:cNvPr>
          <p:cNvSpPr txBox="1"/>
          <p:nvPr/>
        </p:nvSpPr>
        <p:spPr>
          <a:xfrm>
            <a:off x="6125623" y="3800731"/>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0010 1110</a:t>
            </a:r>
          </a:p>
        </p:txBody>
      </p:sp>
      <p:sp>
        <p:nvSpPr>
          <p:cNvPr id="7" name="TextBox 6">
            <a:extLst>
              <a:ext uri="{FF2B5EF4-FFF2-40B4-BE49-F238E27FC236}">
                <a16:creationId xmlns:a16="http://schemas.microsoft.com/office/drawing/2014/main" id="{F5DCC767-00BD-6737-19E2-2F7F92030879}"/>
              </a:ext>
            </a:extLst>
          </p:cNvPr>
          <p:cNvSpPr txBox="1"/>
          <p:nvPr/>
        </p:nvSpPr>
        <p:spPr>
          <a:xfrm>
            <a:off x="7575931" y="3800731"/>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0000 1000</a:t>
            </a:r>
          </a:p>
        </p:txBody>
      </p:sp>
      <p:sp>
        <p:nvSpPr>
          <p:cNvPr id="8" name="TextBox 7">
            <a:extLst>
              <a:ext uri="{FF2B5EF4-FFF2-40B4-BE49-F238E27FC236}">
                <a16:creationId xmlns:a16="http://schemas.microsoft.com/office/drawing/2014/main" id="{01D08577-0A70-5691-64DD-4AD1F41A5560}"/>
              </a:ext>
            </a:extLst>
          </p:cNvPr>
          <p:cNvSpPr txBox="1"/>
          <p:nvPr/>
        </p:nvSpPr>
        <p:spPr>
          <a:xfrm>
            <a:off x="9026239" y="3800731"/>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1110 1110</a:t>
            </a:r>
          </a:p>
        </p:txBody>
      </p:sp>
      <p:sp>
        <p:nvSpPr>
          <p:cNvPr id="11" name="TextBox 10">
            <a:extLst>
              <a:ext uri="{FF2B5EF4-FFF2-40B4-BE49-F238E27FC236}">
                <a16:creationId xmlns:a16="http://schemas.microsoft.com/office/drawing/2014/main" id="{EEF8FCEF-A641-A725-9F4A-746D8A06356A}"/>
              </a:ext>
            </a:extLst>
          </p:cNvPr>
          <p:cNvSpPr txBox="1"/>
          <p:nvPr/>
        </p:nvSpPr>
        <p:spPr>
          <a:xfrm>
            <a:off x="1796858" y="4876531"/>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1110 0010</a:t>
            </a:r>
          </a:p>
        </p:txBody>
      </p:sp>
      <p:sp>
        <p:nvSpPr>
          <p:cNvPr id="12" name="TextBox 11">
            <a:extLst>
              <a:ext uri="{FF2B5EF4-FFF2-40B4-BE49-F238E27FC236}">
                <a16:creationId xmlns:a16="http://schemas.microsoft.com/office/drawing/2014/main" id="{A0126D32-6E3E-B710-8603-827785A0236F}"/>
              </a:ext>
            </a:extLst>
          </p:cNvPr>
          <p:cNvSpPr txBox="1"/>
          <p:nvPr/>
        </p:nvSpPr>
        <p:spPr>
          <a:xfrm>
            <a:off x="3269265" y="4876531"/>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0000 0100</a:t>
            </a:r>
          </a:p>
        </p:txBody>
      </p:sp>
      <p:sp>
        <p:nvSpPr>
          <p:cNvPr id="13" name="TextBox 12">
            <a:extLst>
              <a:ext uri="{FF2B5EF4-FFF2-40B4-BE49-F238E27FC236}">
                <a16:creationId xmlns:a16="http://schemas.microsoft.com/office/drawing/2014/main" id="{2A65FB17-2AC4-CFA7-3338-9CDBB16733B7}"/>
              </a:ext>
            </a:extLst>
          </p:cNvPr>
          <p:cNvSpPr txBox="1"/>
          <p:nvPr/>
        </p:nvSpPr>
        <p:spPr>
          <a:xfrm>
            <a:off x="4719573" y="4876531"/>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1101 1000</a:t>
            </a:r>
          </a:p>
        </p:txBody>
      </p:sp>
      <p:sp>
        <p:nvSpPr>
          <p:cNvPr id="14" name="TextBox 13">
            <a:extLst>
              <a:ext uri="{FF2B5EF4-FFF2-40B4-BE49-F238E27FC236}">
                <a16:creationId xmlns:a16="http://schemas.microsoft.com/office/drawing/2014/main" id="{A11480C5-4A01-1BB0-6DB3-F24807C775A4}"/>
              </a:ext>
            </a:extLst>
          </p:cNvPr>
          <p:cNvSpPr txBox="1"/>
          <p:nvPr/>
        </p:nvSpPr>
        <p:spPr>
          <a:xfrm>
            <a:off x="6169881" y="4874989"/>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0111 0100</a:t>
            </a:r>
          </a:p>
        </p:txBody>
      </p:sp>
      <p:sp>
        <p:nvSpPr>
          <p:cNvPr id="15" name="TextBox 14">
            <a:extLst>
              <a:ext uri="{FF2B5EF4-FFF2-40B4-BE49-F238E27FC236}">
                <a16:creationId xmlns:a16="http://schemas.microsoft.com/office/drawing/2014/main" id="{99ADB4FE-3C82-1ED0-96ED-94854BD64A69}"/>
              </a:ext>
            </a:extLst>
          </p:cNvPr>
          <p:cNvSpPr txBox="1"/>
          <p:nvPr/>
        </p:nvSpPr>
        <p:spPr>
          <a:xfrm>
            <a:off x="7620189" y="4874989"/>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0001 0000</a:t>
            </a:r>
          </a:p>
        </p:txBody>
      </p:sp>
      <p:sp>
        <p:nvSpPr>
          <p:cNvPr id="16" name="TextBox 15">
            <a:extLst>
              <a:ext uri="{FF2B5EF4-FFF2-40B4-BE49-F238E27FC236}">
                <a16:creationId xmlns:a16="http://schemas.microsoft.com/office/drawing/2014/main" id="{17FFD57E-58D3-EB7D-A8E8-3B651CCFB33E}"/>
              </a:ext>
            </a:extLst>
          </p:cNvPr>
          <p:cNvSpPr txBox="1"/>
          <p:nvPr/>
        </p:nvSpPr>
        <p:spPr>
          <a:xfrm>
            <a:off x="9070497" y="4874989"/>
            <a:ext cx="129289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0111 0111</a:t>
            </a:r>
          </a:p>
        </p:txBody>
      </p:sp>
      <p:sp>
        <p:nvSpPr>
          <p:cNvPr id="17" name="Arrow: Curved Left 16">
            <a:extLst>
              <a:ext uri="{FF2B5EF4-FFF2-40B4-BE49-F238E27FC236}">
                <a16:creationId xmlns:a16="http://schemas.microsoft.com/office/drawing/2014/main" id="{E561CEBD-A926-76FB-C421-DC2EF6BC4440}"/>
              </a:ext>
            </a:extLst>
          </p:cNvPr>
          <p:cNvSpPr/>
          <p:nvPr/>
        </p:nvSpPr>
        <p:spPr>
          <a:xfrm>
            <a:off x="2273301" y="4203547"/>
            <a:ext cx="546425" cy="67144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Arrow: Curved Left 17">
            <a:extLst>
              <a:ext uri="{FF2B5EF4-FFF2-40B4-BE49-F238E27FC236}">
                <a16:creationId xmlns:a16="http://schemas.microsoft.com/office/drawing/2014/main" id="{D159227D-FAD2-F055-601A-4C9197BCCD29}"/>
              </a:ext>
            </a:extLst>
          </p:cNvPr>
          <p:cNvSpPr/>
          <p:nvPr/>
        </p:nvSpPr>
        <p:spPr>
          <a:xfrm>
            <a:off x="3811089" y="4197033"/>
            <a:ext cx="546425" cy="67144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urved Left 18">
            <a:extLst>
              <a:ext uri="{FF2B5EF4-FFF2-40B4-BE49-F238E27FC236}">
                <a16:creationId xmlns:a16="http://schemas.microsoft.com/office/drawing/2014/main" id="{4DFDE5AD-736A-3CCC-7D25-54062763602F}"/>
              </a:ext>
            </a:extLst>
          </p:cNvPr>
          <p:cNvSpPr/>
          <p:nvPr/>
        </p:nvSpPr>
        <p:spPr>
          <a:xfrm>
            <a:off x="5244901" y="4208173"/>
            <a:ext cx="546425" cy="67144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Arrow: Curved Left 19">
            <a:extLst>
              <a:ext uri="{FF2B5EF4-FFF2-40B4-BE49-F238E27FC236}">
                <a16:creationId xmlns:a16="http://schemas.microsoft.com/office/drawing/2014/main" id="{382486CC-D8ED-B7E8-AE69-6D5363869974}"/>
              </a:ext>
            </a:extLst>
          </p:cNvPr>
          <p:cNvSpPr/>
          <p:nvPr/>
        </p:nvSpPr>
        <p:spPr>
          <a:xfrm>
            <a:off x="6610465" y="4201692"/>
            <a:ext cx="546425" cy="67144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urved Left 20">
            <a:extLst>
              <a:ext uri="{FF2B5EF4-FFF2-40B4-BE49-F238E27FC236}">
                <a16:creationId xmlns:a16="http://schemas.microsoft.com/office/drawing/2014/main" id="{33802A07-2883-BF5D-2D42-085684F1A5E3}"/>
              </a:ext>
            </a:extLst>
          </p:cNvPr>
          <p:cNvSpPr/>
          <p:nvPr/>
        </p:nvSpPr>
        <p:spPr>
          <a:xfrm>
            <a:off x="7998923" y="4172626"/>
            <a:ext cx="546425" cy="67144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Arrow: Curved Left 21">
            <a:extLst>
              <a:ext uri="{FF2B5EF4-FFF2-40B4-BE49-F238E27FC236}">
                <a16:creationId xmlns:a16="http://schemas.microsoft.com/office/drawing/2014/main" id="{EFBAB3CA-8479-8F37-7D17-9768AD30FF9E}"/>
              </a:ext>
            </a:extLst>
          </p:cNvPr>
          <p:cNvSpPr/>
          <p:nvPr/>
        </p:nvSpPr>
        <p:spPr>
          <a:xfrm>
            <a:off x="9493088" y="4203547"/>
            <a:ext cx="546425" cy="67144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Arrow: Down 22">
            <a:extLst>
              <a:ext uri="{FF2B5EF4-FFF2-40B4-BE49-F238E27FC236}">
                <a16:creationId xmlns:a16="http://schemas.microsoft.com/office/drawing/2014/main" id="{C0345030-BA38-0F67-2A20-F2FACF168ED1}"/>
              </a:ext>
            </a:extLst>
          </p:cNvPr>
          <p:cNvSpPr/>
          <p:nvPr/>
        </p:nvSpPr>
        <p:spPr>
          <a:xfrm>
            <a:off x="5883307" y="5355083"/>
            <a:ext cx="484632" cy="49234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up)">
                                      <p:cBhvr>
                                        <p:cTn id="71" dur="500"/>
                                        <p:tgtEl>
                                          <p:spTgt spid="2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left)">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up)">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95"/>
                                        </p:tgtEl>
                                        <p:attrNameLst>
                                          <p:attrName>style.visibility</p:attrName>
                                        </p:attrNameLst>
                                      </p:cBhvr>
                                      <p:to>
                                        <p:strVal val="visible"/>
                                      </p:to>
                                    </p:set>
                                    <p:animEffect transition="in" filter="wipe(left)">
                                      <p:cBhvr>
                                        <p:cTn id="84" dur="500"/>
                                        <p:tgtEl>
                                          <p:spTgt spid="295"/>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xit" presetSubtype="8" fill="hold" nodeType="clickEffect">
                                  <p:stCondLst>
                                    <p:cond delay="0"/>
                                  </p:stCondLst>
                                  <p:childTnLst>
                                    <p:anim calcmode="lin" valueType="num">
                                      <p:cBhvr additive="base">
                                        <p:cTn id="88" dur="500"/>
                                        <p:tgtEl>
                                          <p:spTgt spid="295"/>
                                        </p:tgtEl>
                                        <p:attrNameLst>
                                          <p:attrName>ppt_x</p:attrName>
                                        </p:attrNameLst>
                                      </p:cBhvr>
                                      <p:tavLst>
                                        <p:tav tm="0">
                                          <p:val>
                                            <p:strVal val="ppt_x"/>
                                          </p:val>
                                        </p:tav>
                                        <p:tav tm="100000">
                                          <p:val>
                                            <p:strVal val="0-ppt_w/2"/>
                                          </p:val>
                                        </p:tav>
                                      </p:tavLst>
                                    </p:anim>
                                    <p:anim calcmode="lin" valueType="num">
                                      <p:cBhvr additive="base">
                                        <p:cTn id="89" dur="500"/>
                                        <p:tgtEl>
                                          <p:spTgt spid="295"/>
                                        </p:tgtEl>
                                        <p:attrNameLst>
                                          <p:attrName>ppt_y</p:attrName>
                                        </p:attrNameLst>
                                      </p:cBhvr>
                                      <p:tavLst>
                                        <p:tav tm="0">
                                          <p:val>
                                            <p:strVal val="ppt_y"/>
                                          </p:val>
                                        </p:tav>
                                        <p:tav tm="100000">
                                          <p:val>
                                            <p:strVal val="ppt_y"/>
                                          </p:val>
                                        </p:tav>
                                      </p:tavLst>
                                    </p:anim>
                                    <p:set>
                                      <p:cBhvr>
                                        <p:cTn id="90" dur="1" fill="hold">
                                          <p:stCondLst>
                                            <p:cond delay="499"/>
                                          </p:stCondLst>
                                        </p:cTn>
                                        <p:tgtEl>
                                          <p:spTgt spid="2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9"/>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198</a:t>
            </a:fld>
            <a:endParaRPr/>
          </a:p>
        </p:txBody>
      </p:sp>
      <p:cxnSp>
        <p:nvCxnSpPr>
          <p:cNvPr id="302" name="Google Shape;302;p19"/>
          <p:cNvCxnSpPr/>
          <p:nvPr/>
        </p:nvCxnSpPr>
        <p:spPr>
          <a:xfrm>
            <a:off x="1676400" y="533400"/>
            <a:ext cx="8763000" cy="0"/>
          </a:xfrm>
          <a:prstGeom prst="straightConnector1">
            <a:avLst/>
          </a:prstGeom>
          <a:noFill/>
          <a:ln w="76200" cap="flat" cmpd="sng">
            <a:solidFill>
              <a:schemeClr val="hlink"/>
            </a:solidFill>
            <a:prstDash val="solid"/>
            <a:miter lim="800000"/>
            <a:headEnd type="none" w="med" len="med"/>
            <a:tailEnd type="none" w="med" len="med"/>
          </a:ln>
        </p:spPr>
      </p:cxnSp>
      <p:cxnSp>
        <p:nvCxnSpPr>
          <p:cNvPr id="303" name="Google Shape;303;p19"/>
          <p:cNvCxnSpPr/>
          <p:nvPr/>
        </p:nvCxnSpPr>
        <p:spPr>
          <a:xfrm>
            <a:off x="1676400" y="1371600"/>
            <a:ext cx="8763000" cy="0"/>
          </a:xfrm>
          <a:prstGeom prst="straightConnector1">
            <a:avLst/>
          </a:prstGeom>
          <a:noFill/>
          <a:ln w="19050" cap="flat" cmpd="sng">
            <a:solidFill>
              <a:schemeClr val="hlink"/>
            </a:solidFill>
            <a:prstDash val="solid"/>
            <a:miter lim="800000"/>
            <a:headEnd type="none" w="med" len="med"/>
            <a:tailEnd type="none" w="med" len="med"/>
          </a:ln>
        </p:spPr>
      </p:cxnSp>
      <p:sp>
        <p:nvSpPr>
          <p:cNvPr id="304" name="Google Shape;304;p19"/>
          <p:cNvSpPr txBox="1"/>
          <p:nvPr/>
        </p:nvSpPr>
        <p:spPr>
          <a:xfrm>
            <a:off x="1828801" y="762000"/>
            <a:ext cx="5197475" cy="457200"/>
          </a:xfrm>
          <a:prstGeom prst="rect">
            <a:avLst/>
          </a:prstGeom>
          <a:noFill/>
          <a:ln>
            <a:noFill/>
          </a:ln>
        </p:spPr>
        <p:txBody>
          <a:bodyPr spcFirstLastPara="1" wrap="square" lIns="91425" tIns="45700" rIns="91425" bIns="45700" anchor="t" anchorCtr="0">
            <a:spAutoFit/>
          </a:bodyPr>
          <a:lstStyle/>
          <a:p>
            <a:pPr>
              <a:buClr>
                <a:schemeClr val="folHlink"/>
              </a:buClr>
              <a:buSzPts val="2400"/>
            </a:pPr>
            <a:r>
              <a:rPr lang="en-US" sz="2400" b="1">
                <a:solidFill>
                  <a:schemeClr val="folHlink"/>
                </a:solidFill>
                <a:latin typeface="Times New Roman"/>
                <a:ea typeface="Times New Roman"/>
                <a:cs typeface="Times New Roman"/>
                <a:sym typeface="Times New Roman"/>
              </a:rPr>
              <a:t>Figure 13.8  </a:t>
            </a:r>
            <a:r>
              <a:rPr lang="en-US" sz="2000" b="1" i="1">
                <a:solidFill>
                  <a:schemeClr val="dk1"/>
                </a:solidFill>
                <a:latin typeface="Times New Roman"/>
                <a:ea typeface="Times New Roman"/>
                <a:cs typeface="Times New Roman"/>
                <a:sym typeface="Times New Roman"/>
              </a:rPr>
              <a:t>Categories of Standard Ethernet</a:t>
            </a:r>
            <a:endParaRPr/>
          </a:p>
        </p:txBody>
      </p:sp>
      <p:cxnSp>
        <p:nvCxnSpPr>
          <p:cNvPr id="305" name="Google Shape;305;p19"/>
          <p:cNvCxnSpPr/>
          <p:nvPr/>
        </p:nvCxnSpPr>
        <p:spPr>
          <a:xfrm>
            <a:off x="1676400" y="6248400"/>
            <a:ext cx="8763000" cy="0"/>
          </a:xfrm>
          <a:prstGeom prst="straightConnector1">
            <a:avLst/>
          </a:prstGeom>
          <a:noFill/>
          <a:ln w="76200" cap="flat" cmpd="sng">
            <a:solidFill>
              <a:schemeClr val="hlink"/>
            </a:solidFill>
            <a:prstDash val="solid"/>
            <a:miter lim="800000"/>
            <a:headEnd type="none" w="med" len="med"/>
            <a:tailEnd type="none" w="med" len="med"/>
          </a:ln>
        </p:spPr>
      </p:cxnSp>
      <p:pic>
        <p:nvPicPr>
          <p:cNvPr id="306" name="Google Shape;306;p19"/>
          <p:cNvPicPr preferRelativeResize="0"/>
          <p:nvPr/>
        </p:nvPicPr>
        <p:blipFill rotWithShape="1">
          <a:blip r:embed="rId3">
            <a:alphaModFix/>
          </a:blip>
          <a:srcRect/>
          <a:stretch/>
        </p:blipFill>
        <p:spPr>
          <a:xfrm>
            <a:off x="2743201" y="2133600"/>
            <a:ext cx="6389687" cy="3351212"/>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0"/>
          <p:cNvSpPr txBox="1"/>
          <p:nvPr/>
        </p:nvSpPr>
        <p:spPr>
          <a:xfrm>
            <a:off x="1447800" y="6400800"/>
            <a:ext cx="1905000" cy="457200"/>
          </a:xfrm>
          <a:prstGeom prst="rect">
            <a:avLst/>
          </a:prstGeom>
          <a:noFill/>
          <a:ln>
            <a:noFill/>
          </a:ln>
        </p:spPr>
        <p:txBody>
          <a:bodyPr spcFirstLastPara="1" wrap="square" lIns="91425" tIns="45700" rIns="91425" bIns="45700" anchor="b" anchorCtr="0">
            <a:noAutofit/>
          </a:bodyPr>
          <a:lstStyle/>
          <a:p>
            <a:pPr>
              <a:buClr>
                <a:schemeClr val="lt2"/>
              </a:buClr>
              <a:buSzPts val="2000"/>
            </a:pPr>
            <a:r>
              <a:rPr lang="en-US" sz="2000" b="1">
                <a:solidFill>
                  <a:schemeClr val="lt2"/>
                </a:solidFill>
                <a:latin typeface="Arial"/>
                <a:ea typeface="Arial"/>
                <a:cs typeface="Arial"/>
                <a:sym typeface="Arial"/>
              </a:rPr>
              <a:t>13.</a:t>
            </a:r>
            <a:fld id="{00000000-1234-1234-1234-123412341234}" type="slidenum">
              <a:rPr lang="en-US" sz="2000" b="1">
                <a:solidFill>
                  <a:schemeClr val="lt2"/>
                </a:solidFill>
                <a:latin typeface="Arial"/>
                <a:ea typeface="Arial"/>
                <a:cs typeface="Arial"/>
                <a:sym typeface="Arial"/>
              </a:rPr>
              <a:pPr>
                <a:buClr>
                  <a:schemeClr val="lt2"/>
                </a:buClr>
                <a:buSzPts val="2000"/>
              </a:pPr>
              <a:t>199</a:t>
            </a:fld>
            <a:endParaRPr/>
          </a:p>
        </p:txBody>
      </p:sp>
      <p:sp>
        <p:nvSpPr>
          <p:cNvPr id="313" name="Google Shape;313;p20"/>
          <p:cNvSpPr txBox="1"/>
          <p:nvPr/>
        </p:nvSpPr>
        <p:spPr>
          <a:xfrm>
            <a:off x="2133600" y="1981200"/>
            <a:ext cx="7085012" cy="457200"/>
          </a:xfrm>
          <a:prstGeom prst="rect">
            <a:avLst/>
          </a:prstGeom>
          <a:noFill/>
          <a:ln>
            <a:noFill/>
          </a:ln>
        </p:spPr>
        <p:txBody>
          <a:bodyPr spcFirstLastPara="1" wrap="square" lIns="91425" tIns="45700" rIns="91425" bIns="45700" anchor="t" anchorCtr="0">
            <a:spAutoFit/>
          </a:bodyPr>
          <a:lstStyle/>
          <a:p>
            <a:pPr>
              <a:buClr>
                <a:schemeClr val="folHlink"/>
              </a:buClr>
              <a:buSzPts val="2400"/>
            </a:pPr>
            <a:r>
              <a:rPr lang="en-US" sz="2400" b="1">
                <a:solidFill>
                  <a:schemeClr val="folHlink"/>
                </a:solidFill>
                <a:latin typeface="Times New Roman"/>
                <a:ea typeface="Times New Roman"/>
                <a:cs typeface="Times New Roman"/>
                <a:sym typeface="Times New Roman"/>
              </a:rPr>
              <a:t>Table 13.4  </a:t>
            </a:r>
            <a:r>
              <a:rPr lang="en-US" sz="2000" b="1" i="1">
                <a:solidFill>
                  <a:schemeClr val="dk1"/>
                </a:solidFill>
                <a:latin typeface="Times New Roman"/>
                <a:ea typeface="Times New Roman"/>
                <a:cs typeface="Times New Roman"/>
                <a:sym typeface="Times New Roman"/>
              </a:rPr>
              <a:t>Summary of Ten-Gigabit Ethernet implementations</a:t>
            </a:r>
            <a:endParaRPr/>
          </a:p>
        </p:txBody>
      </p:sp>
      <p:pic>
        <p:nvPicPr>
          <p:cNvPr id="314" name="Google Shape;314;p20"/>
          <p:cNvPicPr preferRelativeResize="0"/>
          <p:nvPr/>
        </p:nvPicPr>
        <p:blipFill rotWithShape="1">
          <a:blip r:embed="rId3">
            <a:alphaModFix/>
          </a:blip>
          <a:srcRect/>
          <a:stretch/>
        </p:blipFill>
        <p:spPr>
          <a:xfrm>
            <a:off x="1628553" y="2867248"/>
            <a:ext cx="9184758" cy="18571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0" y="364397"/>
            <a:ext cx="10515600" cy="1325563"/>
          </a:xfrm>
        </p:spPr>
        <p:txBody>
          <a:bodyPr>
            <a:normAutofit/>
          </a:bodyPr>
          <a:lstStyle/>
          <a:p>
            <a:pPr algn="ctr"/>
            <a:r>
              <a:rPr lang="en-US" sz="3600" dirty="0">
                <a:solidFill>
                  <a:srgbClr val="C00000"/>
                </a:solidFill>
                <a:latin typeface="Marcellus" panose="020E0602050203020307" pitchFamily="34" charset="0"/>
              </a:rPr>
              <a:t>Introduction</a:t>
            </a:r>
            <a:br>
              <a:rPr lang="en-US" dirty="0">
                <a:solidFill>
                  <a:srgbClr val="C00000"/>
                </a:solidFill>
                <a:latin typeface="Marcellus" panose="020E0602050203020307" pitchFamily="34" charset="0"/>
              </a:rPr>
            </a:br>
            <a:endParaRPr lang="en-US"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1447800" y="1524000"/>
            <a:ext cx="8787063" cy="4138862"/>
          </a:xfrm>
        </p:spPr>
        <p:txBody>
          <a:bodyPr>
            <a:normAutofit/>
          </a:bodyPr>
          <a:lstStyle/>
          <a:p>
            <a:r>
              <a:rPr lang="en-US" dirty="0">
                <a:solidFill>
                  <a:schemeClr val="tx1">
                    <a:lumMod val="85000"/>
                    <a:lumOff val="15000"/>
                  </a:schemeClr>
                </a:solidFill>
                <a:latin typeface="Marcellus" panose="020E0602050203020307" pitchFamily="34" charset="0"/>
              </a:rPr>
              <a:t>Data transfer with accuracy.</a:t>
            </a:r>
          </a:p>
          <a:p>
            <a:endParaRPr lang="en-US"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rPr>
              <a:t>Data can be corrupted during transmission.</a:t>
            </a:r>
            <a:br>
              <a:rPr lang="en-US" dirty="0">
                <a:solidFill>
                  <a:schemeClr val="tx1">
                    <a:lumMod val="85000"/>
                    <a:lumOff val="15000"/>
                  </a:schemeClr>
                </a:solidFill>
                <a:latin typeface="Marcellus" panose="020E0602050203020307" pitchFamily="34" charset="0"/>
              </a:rPr>
            </a:br>
            <a:endParaRPr lang="en-US"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rPr>
              <a:t>Some applications require that errors be detected and corrected.</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10515600" y="0"/>
            <a:ext cx="525379" cy="5440680"/>
          </a:xfrm>
          <a:prstGeom prst="rect">
            <a:avLst/>
          </a:prstGeom>
        </p:spPr>
      </p:pic>
      <p:pic>
        <p:nvPicPr>
          <p:cNvPr id="9" name="Picture 8" descr="A close up of a logo&#10;&#10;Description automatically generated">
            <a:extLst>
              <a:ext uri="{FF2B5EF4-FFF2-40B4-BE49-F238E27FC236}">
                <a16:creationId xmlns:a16="http://schemas.microsoft.com/office/drawing/2014/main" id="{5BD6DADB-CADE-4F38-B8E2-208EBC9B35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156" t="30281" r="22974" b="38740"/>
          <a:stretch/>
        </p:blipFill>
        <p:spPr>
          <a:xfrm>
            <a:off x="198119" y="5682169"/>
            <a:ext cx="2575561" cy="1038671"/>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1584" y="5887634"/>
            <a:ext cx="868683" cy="647487"/>
          </a:xfrm>
          <a:prstGeom prst="rect">
            <a:avLst/>
          </a:prstGeom>
        </p:spPr>
      </p:pic>
    </p:spTree>
    <p:extLst>
      <p:ext uri="{BB962C8B-B14F-4D97-AF65-F5344CB8AC3E}">
        <p14:creationId xmlns:p14="http://schemas.microsoft.com/office/powerpoint/2010/main" val="174946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Minimum Hamming Distance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3" name="TextBox 12">
            <a:extLst>
              <a:ext uri="{FF2B5EF4-FFF2-40B4-BE49-F238E27FC236}">
                <a16:creationId xmlns:a16="http://schemas.microsoft.com/office/drawing/2014/main" id="{13477302-C698-4EEE-B4BA-61769FC5BD41}"/>
              </a:ext>
            </a:extLst>
          </p:cNvPr>
          <p:cNvSpPr txBox="1"/>
          <p:nvPr/>
        </p:nvSpPr>
        <p:spPr>
          <a:xfrm>
            <a:off x="701039" y="1567359"/>
            <a:ext cx="10085426" cy="6063198"/>
          </a:xfrm>
          <a:prstGeom prst="rect">
            <a:avLst/>
          </a:prstGeom>
          <a:noFill/>
        </p:spPr>
        <p:txBody>
          <a:bodyPr wrap="square">
            <a:spAutoFit/>
          </a:bodyPr>
          <a:lstStyle/>
          <a:p>
            <a:pPr marL="457200" indent="-457200">
              <a:buFont typeface="Arial" panose="020B0604020202020204" pitchFamily="34" charset="0"/>
              <a:buChar char="•"/>
            </a:pPr>
            <a:r>
              <a:rPr lang="en-US" sz="3200" dirty="0"/>
              <a:t>Measurement used for designing a code is the minimum Hamming distance.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 minimum Hamming distance is the smallest Hamming distance between all possible pairs in a set of codewords.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 </a:t>
            </a:r>
            <a:r>
              <a:rPr lang="en-US" sz="3600" b="1" i="1" dirty="0">
                <a:latin typeface="Times New Roman" panose="02020603050405020304" pitchFamily="18" charset="0"/>
                <a:cs typeface="Times New Roman" panose="02020603050405020304" pitchFamily="18" charset="0"/>
              </a:rPr>
              <a:t>d</a:t>
            </a:r>
            <a:r>
              <a:rPr lang="en-US" sz="3600" b="1" i="1" baseline="-25000" dirty="0">
                <a:latin typeface="Times New Roman" panose="02020603050405020304" pitchFamily="18" charset="0"/>
                <a:cs typeface="Times New Roman" panose="02020603050405020304" pitchFamily="18" charset="0"/>
              </a:rPr>
              <a:t>min</a:t>
            </a:r>
            <a:r>
              <a:rPr lang="en-US" sz="3200" dirty="0"/>
              <a:t> is used to define the minimum Hamming distance in a coding scheme. </a:t>
            </a:r>
          </a:p>
          <a:p>
            <a:pPr marL="457200" indent="-457200">
              <a:buFont typeface="Arial" panose="020B0604020202020204" pitchFamily="34" charset="0"/>
              <a:buChar char="•"/>
            </a:pPr>
            <a:endParaRPr lang="en-US" sz="3200" dirty="0"/>
          </a:p>
          <a:p>
            <a:br>
              <a:rPr lang="en-US" sz="3200" dirty="0"/>
            </a:br>
            <a:r>
              <a:rPr lang="en-US" sz="3200" dirty="0"/>
              <a:t> </a:t>
            </a:r>
          </a:p>
        </p:txBody>
      </p:sp>
    </p:spTree>
    <p:extLst>
      <p:ext uri="{BB962C8B-B14F-4D97-AF65-F5344CB8AC3E}">
        <p14:creationId xmlns:p14="http://schemas.microsoft.com/office/powerpoint/2010/main" val="1283010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Example 2</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3" name="TextBox 12">
            <a:extLst>
              <a:ext uri="{FF2B5EF4-FFF2-40B4-BE49-F238E27FC236}">
                <a16:creationId xmlns:a16="http://schemas.microsoft.com/office/drawing/2014/main" id="{13477302-C698-4EEE-B4BA-61769FC5BD41}"/>
              </a:ext>
            </a:extLst>
          </p:cNvPr>
          <p:cNvSpPr txBox="1"/>
          <p:nvPr/>
        </p:nvSpPr>
        <p:spPr>
          <a:xfrm>
            <a:off x="701039" y="1195044"/>
            <a:ext cx="10085426" cy="1077218"/>
          </a:xfrm>
          <a:prstGeom prst="rect">
            <a:avLst/>
          </a:prstGeom>
          <a:noFill/>
        </p:spPr>
        <p:txBody>
          <a:bodyPr wrap="square">
            <a:spAutoFit/>
          </a:bodyPr>
          <a:lstStyle/>
          <a:p>
            <a:pPr marL="457200" indent="-457200">
              <a:buFont typeface="Arial" panose="020B0604020202020204" pitchFamily="34" charset="0"/>
              <a:buChar char="•"/>
            </a:pPr>
            <a:r>
              <a:rPr lang="en-US" sz="3200" dirty="0"/>
              <a:t>Find the minimum Hamming distance of the coding scheme in Table. </a:t>
            </a:r>
          </a:p>
        </p:txBody>
      </p:sp>
      <p:pic>
        <p:nvPicPr>
          <p:cNvPr id="5" name="Picture 4">
            <a:extLst>
              <a:ext uri="{FF2B5EF4-FFF2-40B4-BE49-F238E27FC236}">
                <a16:creationId xmlns:a16="http://schemas.microsoft.com/office/drawing/2014/main" id="{F641E76C-4B78-417C-9546-F7F7B8C87660}"/>
              </a:ext>
            </a:extLst>
          </p:cNvPr>
          <p:cNvPicPr>
            <a:picLocks noChangeAspect="1"/>
          </p:cNvPicPr>
          <p:nvPr/>
        </p:nvPicPr>
        <p:blipFill>
          <a:blip r:embed="rId6"/>
          <a:stretch>
            <a:fillRect/>
          </a:stretch>
        </p:blipFill>
        <p:spPr>
          <a:xfrm>
            <a:off x="4689935" y="1873213"/>
            <a:ext cx="6341417" cy="2519193"/>
          </a:xfrm>
          <a:prstGeom prst="rect">
            <a:avLst/>
          </a:prstGeom>
        </p:spPr>
      </p:pic>
      <p:sp>
        <p:nvSpPr>
          <p:cNvPr id="14" name="TextBox 13">
            <a:extLst>
              <a:ext uri="{FF2B5EF4-FFF2-40B4-BE49-F238E27FC236}">
                <a16:creationId xmlns:a16="http://schemas.microsoft.com/office/drawing/2014/main" id="{51791580-A5E3-4214-90A3-5DC46020AAF7}"/>
              </a:ext>
            </a:extLst>
          </p:cNvPr>
          <p:cNvSpPr txBox="1"/>
          <p:nvPr/>
        </p:nvSpPr>
        <p:spPr>
          <a:xfrm>
            <a:off x="701039" y="3537406"/>
            <a:ext cx="6477001" cy="1077218"/>
          </a:xfrm>
          <a:prstGeom prst="rect">
            <a:avLst/>
          </a:prstGeom>
          <a:noFill/>
        </p:spPr>
        <p:txBody>
          <a:bodyPr wrap="square">
            <a:spAutoFit/>
          </a:bodyPr>
          <a:lstStyle/>
          <a:p>
            <a:r>
              <a:rPr lang="en-US" sz="3200" b="1" dirty="0">
                <a:solidFill>
                  <a:srgbClr val="C00000"/>
                </a:solidFill>
              </a:rPr>
              <a:t>Solution:</a:t>
            </a:r>
          </a:p>
          <a:p>
            <a:r>
              <a:rPr lang="en-US" sz="3200" dirty="0"/>
              <a:t>We first find all Hamming distances.</a:t>
            </a:r>
          </a:p>
        </p:txBody>
      </p:sp>
      <p:pic>
        <p:nvPicPr>
          <p:cNvPr id="12" name="Picture 15">
            <a:extLst>
              <a:ext uri="{FF2B5EF4-FFF2-40B4-BE49-F238E27FC236}">
                <a16:creationId xmlns:a16="http://schemas.microsoft.com/office/drawing/2014/main" id="{F65B7335-CF71-42A1-BA4E-3C8DE15277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236" y="4745921"/>
            <a:ext cx="8558213" cy="620713"/>
          </a:xfrm>
          <a:prstGeom prst="rect">
            <a:avLst/>
          </a:prstGeom>
          <a:noFill/>
          <a:ln w="57150" cmpd="thickThin">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extLst>
              <a:ext uri="{FF2B5EF4-FFF2-40B4-BE49-F238E27FC236}">
                <a16:creationId xmlns:a16="http://schemas.microsoft.com/office/drawing/2014/main" id="{C1D33656-6740-4F62-8C40-E8ECB372FDFB}"/>
              </a:ext>
            </a:extLst>
          </p:cNvPr>
          <p:cNvSpPr txBox="1"/>
          <p:nvPr/>
        </p:nvSpPr>
        <p:spPr>
          <a:xfrm>
            <a:off x="701039" y="5717277"/>
            <a:ext cx="6156960"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3200" dirty="0"/>
              <a:t>The</a:t>
            </a:r>
            <a:r>
              <a:rPr kumimoji="0" lang="en-US" altLang="en-US" sz="2800" b="1"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r>
              <a:rPr kumimoji="0" lang="en-US" altLang="en-US" sz="3200" b="1"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d</a:t>
            </a:r>
            <a:r>
              <a:rPr kumimoji="0" lang="en-US" altLang="en-US" sz="3200" b="1" i="1" u="none" strike="noStrike" kern="1200" cap="none" spc="0" normalizeH="0" baseline="-25000" noProof="0" dirty="0">
                <a:ln>
                  <a:noFill/>
                </a:ln>
                <a:solidFill>
                  <a:srgbClr val="000000"/>
                </a:solidFill>
                <a:effectLst/>
                <a:uLnTx/>
                <a:uFillTx/>
                <a:latin typeface="Times" panose="02020603050405020304" pitchFamily="18" charset="0"/>
                <a:ea typeface="+mn-ea"/>
                <a:cs typeface="+mn-cs"/>
              </a:rPr>
              <a:t>min</a:t>
            </a:r>
            <a:r>
              <a:rPr kumimoji="0" lang="en-US" altLang="en-US" sz="2800" b="1"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r>
              <a:rPr lang="en-US" altLang="en-US" sz="3200" dirty="0"/>
              <a:t>in this case is 2.</a:t>
            </a:r>
          </a:p>
        </p:txBody>
      </p:sp>
    </p:spTree>
    <p:extLst>
      <p:ext uri="{BB962C8B-B14F-4D97-AF65-F5344CB8AC3E}">
        <p14:creationId xmlns:p14="http://schemas.microsoft.com/office/powerpoint/2010/main" val="1877889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Example 3</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3" name="TextBox 12">
            <a:extLst>
              <a:ext uri="{FF2B5EF4-FFF2-40B4-BE49-F238E27FC236}">
                <a16:creationId xmlns:a16="http://schemas.microsoft.com/office/drawing/2014/main" id="{13477302-C698-4EEE-B4BA-61769FC5BD41}"/>
              </a:ext>
            </a:extLst>
          </p:cNvPr>
          <p:cNvSpPr txBox="1"/>
          <p:nvPr/>
        </p:nvSpPr>
        <p:spPr>
          <a:xfrm>
            <a:off x="701038" y="1195044"/>
            <a:ext cx="10607041" cy="1077218"/>
          </a:xfrm>
          <a:prstGeom prst="rect">
            <a:avLst/>
          </a:prstGeom>
          <a:noFill/>
        </p:spPr>
        <p:txBody>
          <a:bodyPr wrap="square">
            <a:spAutoFit/>
          </a:bodyPr>
          <a:lstStyle/>
          <a:p>
            <a:pPr marL="457200" indent="-457200">
              <a:buFont typeface="Arial" panose="020B0604020202020204" pitchFamily="34" charset="0"/>
              <a:buChar char="•"/>
            </a:pPr>
            <a:r>
              <a:rPr lang="en-US" sz="3200" dirty="0"/>
              <a:t>Find the minimum Hamming distance of the coding scheme in Table. </a:t>
            </a:r>
          </a:p>
        </p:txBody>
      </p:sp>
      <p:sp>
        <p:nvSpPr>
          <p:cNvPr id="14" name="TextBox 13">
            <a:extLst>
              <a:ext uri="{FF2B5EF4-FFF2-40B4-BE49-F238E27FC236}">
                <a16:creationId xmlns:a16="http://schemas.microsoft.com/office/drawing/2014/main" id="{51791580-A5E3-4214-90A3-5DC46020AAF7}"/>
              </a:ext>
            </a:extLst>
          </p:cNvPr>
          <p:cNvSpPr txBox="1"/>
          <p:nvPr/>
        </p:nvSpPr>
        <p:spPr>
          <a:xfrm>
            <a:off x="701039" y="3537406"/>
            <a:ext cx="10713721" cy="1077218"/>
          </a:xfrm>
          <a:prstGeom prst="rect">
            <a:avLst/>
          </a:prstGeom>
          <a:noFill/>
        </p:spPr>
        <p:txBody>
          <a:bodyPr wrap="square">
            <a:spAutoFit/>
          </a:bodyPr>
          <a:lstStyle/>
          <a:p>
            <a:r>
              <a:rPr lang="en-US" sz="3200" b="1" dirty="0">
                <a:solidFill>
                  <a:srgbClr val="C00000"/>
                </a:solidFill>
              </a:rPr>
              <a:t>Solution:</a:t>
            </a:r>
          </a:p>
          <a:p>
            <a:r>
              <a:rPr lang="en-US" sz="3200" dirty="0"/>
              <a:t>We first find all the Hamming distances.</a:t>
            </a:r>
          </a:p>
        </p:txBody>
      </p:sp>
      <p:sp>
        <p:nvSpPr>
          <p:cNvPr id="19" name="TextBox 18">
            <a:extLst>
              <a:ext uri="{FF2B5EF4-FFF2-40B4-BE49-F238E27FC236}">
                <a16:creationId xmlns:a16="http://schemas.microsoft.com/office/drawing/2014/main" id="{C1D33656-6740-4F62-8C40-E8ECB372FDFB}"/>
              </a:ext>
            </a:extLst>
          </p:cNvPr>
          <p:cNvSpPr txBox="1"/>
          <p:nvPr/>
        </p:nvSpPr>
        <p:spPr>
          <a:xfrm>
            <a:off x="701039" y="5717277"/>
            <a:ext cx="6156960"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3200" dirty="0"/>
              <a:t>The</a:t>
            </a:r>
            <a:r>
              <a:rPr kumimoji="0" lang="en-US" altLang="en-US" sz="2800" b="1"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r>
              <a:rPr kumimoji="0" lang="en-US" altLang="en-US" sz="3200" b="1"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d</a:t>
            </a:r>
            <a:r>
              <a:rPr kumimoji="0" lang="en-US" altLang="en-US" sz="3200" b="1" i="1" u="none" strike="noStrike" kern="1200" cap="none" spc="0" normalizeH="0" baseline="-25000" noProof="0" dirty="0">
                <a:ln>
                  <a:noFill/>
                </a:ln>
                <a:solidFill>
                  <a:srgbClr val="000000"/>
                </a:solidFill>
                <a:effectLst/>
                <a:uLnTx/>
                <a:uFillTx/>
                <a:latin typeface="Times" panose="02020603050405020304" pitchFamily="18" charset="0"/>
                <a:ea typeface="+mn-ea"/>
                <a:cs typeface="+mn-cs"/>
              </a:rPr>
              <a:t>min</a:t>
            </a:r>
            <a:r>
              <a:rPr kumimoji="0" lang="en-US" altLang="en-US" sz="2800" b="1" i="1" u="none" strike="noStrike" kern="1200" cap="none" spc="0" normalizeH="0" baseline="0" noProof="0" dirty="0">
                <a:ln>
                  <a:noFill/>
                </a:ln>
                <a:solidFill>
                  <a:srgbClr val="000000"/>
                </a:solidFill>
                <a:effectLst/>
                <a:uLnTx/>
                <a:uFillTx/>
                <a:latin typeface="Times" panose="02020603050405020304" pitchFamily="18" charset="0"/>
                <a:ea typeface="+mn-ea"/>
                <a:cs typeface="+mn-cs"/>
              </a:rPr>
              <a:t> </a:t>
            </a:r>
            <a:r>
              <a:rPr lang="en-US" altLang="en-US" sz="3200" dirty="0"/>
              <a:t>in this case is 3.</a:t>
            </a:r>
          </a:p>
        </p:txBody>
      </p:sp>
      <p:pic>
        <p:nvPicPr>
          <p:cNvPr id="11" name="Picture 10">
            <a:extLst>
              <a:ext uri="{FF2B5EF4-FFF2-40B4-BE49-F238E27FC236}">
                <a16:creationId xmlns:a16="http://schemas.microsoft.com/office/drawing/2014/main" id="{0C2CF315-B0E0-4204-9E5F-30499C5256F1}"/>
              </a:ext>
            </a:extLst>
          </p:cNvPr>
          <p:cNvPicPr>
            <a:picLocks noChangeAspect="1"/>
          </p:cNvPicPr>
          <p:nvPr/>
        </p:nvPicPr>
        <p:blipFill>
          <a:blip r:embed="rId6"/>
          <a:stretch>
            <a:fillRect/>
          </a:stretch>
        </p:blipFill>
        <p:spPr>
          <a:xfrm>
            <a:off x="5019149" y="1848994"/>
            <a:ext cx="5767316" cy="2158171"/>
          </a:xfrm>
          <a:prstGeom prst="rect">
            <a:avLst/>
          </a:prstGeom>
        </p:spPr>
      </p:pic>
      <p:pic>
        <p:nvPicPr>
          <p:cNvPr id="16" name="Picture 14">
            <a:extLst>
              <a:ext uri="{FF2B5EF4-FFF2-40B4-BE49-F238E27FC236}">
                <a16:creationId xmlns:a16="http://schemas.microsoft.com/office/drawing/2014/main" id="{BCB5BE35-96E3-4F78-A274-E9EB607ACB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302" y="4743136"/>
            <a:ext cx="7945437" cy="647700"/>
          </a:xfrm>
          <a:prstGeom prst="rect">
            <a:avLst/>
          </a:prstGeom>
          <a:noFill/>
          <a:ln w="57150" cmpd="thickThin">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130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280264"/>
            <a:ext cx="7231533" cy="1325563"/>
          </a:xfrm>
        </p:spPr>
        <p:txBody>
          <a:bodyPr>
            <a:normAutofit fontScale="90000"/>
          </a:bodyPr>
          <a:lstStyle/>
          <a:p>
            <a:pPr algn="ctr"/>
            <a:r>
              <a:rPr lang="en-US" sz="3600" b="1" dirty="0">
                <a:solidFill>
                  <a:srgbClr val="C00000"/>
                </a:solidFill>
                <a:latin typeface="Marcellus" panose="020E0602050203020307" pitchFamily="34" charset="0"/>
              </a:rPr>
              <a:t>Minimum Hamming distance for </a:t>
            </a:r>
            <a:br>
              <a:rPr lang="en-US" sz="3600" b="1" dirty="0">
                <a:solidFill>
                  <a:srgbClr val="C00000"/>
                </a:solidFill>
                <a:latin typeface="Marcellus" panose="020E0602050203020307" pitchFamily="34" charset="0"/>
              </a:rPr>
            </a:br>
            <a:r>
              <a:rPr lang="en-US" sz="3600" b="1" dirty="0">
                <a:solidFill>
                  <a:srgbClr val="C00000"/>
                </a:solidFill>
                <a:latin typeface="Marcellus" panose="020E0602050203020307" pitchFamily="34" charset="0"/>
              </a:rPr>
              <a:t>Error Detection</a:t>
            </a:r>
            <a:br>
              <a:rPr lang="en-US" sz="3600" b="1" dirty="0">
                <a:solidFill>
                  <a:srgbClr val="C00000"/>
                </a:solidFill>
                <a:latin typeface="Marcellus" panose="020E0602050203020307" pitchFamily="34" charset="0"/>
              </a:rPr>
            </a:br>
            <a:endParaRPr lang="en-US" sz="3600" b="1" dirty="0">
              <a:solidFill>
                <a:srgbClr val="C00000"/>
              </a:solidFill>
              <a:latin typeface="Marcellus" panose="020E0602050203020307" pitchFamily="34" charset="0"/>
            </a:endParaRP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5" name="TextBox 14">
            <a:extLst>
              <a:ext uri="{FF2B5EF4-FFF2-40B4-BE49-F238E27FC236}">
                <a16:creationId xmlns:a16="http://schemas.microsoft.com/office/drawing/2014/main" id="{A17CE341-3CD1-4D8D-99B9-B86BF48ACC03}"/>
              </a:ext>
            </a:extLst>
          </p:cNvPr>
          <p:cNvSpPr txBox="1"/>
          <p:nvPr/>
        </p:nvSpPr>
        <p:spPr>
          <a:xfrm>
            <a:off x="1326094" y="4580383"/>
            <a:ext cx="10197823" cy="1631216"/>
          </a:xfrm>
          <a:prstGeom prst="rect">
            <a:avLst/>
          </a:prstGeom>
          <a:noFill/>
        </p:spPr>
        <p:txBody>
          <a:bodyPr wrap="square">
            <a:spAutoFit/>
          </a:bodyPr>
          <a:lstStyle/>
          <a:p>
            <a:r>
              <a:rPr lang="en-US" sz="3200" dirty="0"/>
              <a:t>To guarantee </a:t>
            </a:r>
            <a:r>
              <a:rPr lang="en-US" sz="3200" b="1" dirty="0"/>
              <a:t>correction</a:t>
            </a:r>
            <a:r>
              <a:rPr lang="en-US" sz="3200" dirty="0"/>
              <a:t> of up to </a:t>
            </a:r>
            <a:r>
              <a:rPr lang="en-US" sz="3200" b="1" dirty="0"/>
              <a:t>t</a:t>
            </a:r>
            <a:r>
              <a:rPr lang="en-US" sz="3200" dirty="0"/>
              <a:t> errors in all cases, the minimum Hamming distance in a block code must be </a:t>
            </a:r>
          </a:p>
          <a:p>
            <a:pPr algn="ctr"/>
            <a:r>
              <a:rPr kumimoji="0" lang="en-US" altLang="en-US" sz="3600" b="1" i="1" u="none" strike="noStrike" kern="1200" cap="none" spc="0" normalizeH="0" baseline="0" noProof="0" dirty="0" err="1">
                <a:ln>
                  <a:noFill/>
                </a:ln>
                <a:solidFill>
                  <a:srgbClr val="000000"/>
                </a:solidFill>
                <a:effectLst/>
                <a:uLnTx/>
                <a:uFillTx/>
                <a:latin typeface="Times" panose="02020603050405020304" pitchFamily="18" charset="0"/>
                <a:ea typeface="+mn-ea"/>
                <a:cs typeface="+mn-cs"/>
              </a:rPr>
              <a:t>d</a:t>
            </a:r>
            <a:r>
              <a:rPr kumimoji="0" lang="en-US" altLang="en-US" sz="3600" b="1" i="1" u="none" strike="noStrike" kern="1200" cap="none" spc="0" normalizeH="0" baseline="-25000" noProof="0" dirty="0" err="1">
                <a:ln>
                  <a:noFill/>
                </a:ln>
                <a:solidFill>
                  <a:srgbClr val="000000"/>
                </a:solidFill>
                <a:effectLst/>
                <a:uLnTx/>
                <a:uFillTx/>
                <a:latin typeface="Times" panose="02020603050405020304" pitchFamily="18" charset="0"/>
                <a:ea typeface="+mn-ea"/>
                <a:cs typeface="+mn-cs"/>
              </a:rPr>
              <a:t>min</a:t>
            </a:r>
            <a:r>
              <a:rPr lang="en-US" sz="3200" b="1" dirty="0"/>
              <a:t> = 2t + 1</a:t>
            </a:r>
            <a:r>
              <a:rPr lang="en-US" sz="3200" dirty="0"/>
              <a:t>.</a:t>
            </a:r>
          </a:p>
        </p:txBody>
      </p:sp>
      <p:sp>
        <p:nvSpPr>
          <p:cNvPr id="17" name="TextBox 16">
            <a:extLst>
              <a:ext uri="{FF2B5EF4-FFF2-40B4-BE49-F238E27FC236}">
                <a16:creationId xmlns:a16="http://schemas.microsoft.com/office/drawing/2014/main" id="{1F29FE92-2122-48EA-840E-CB6FA9E6ACB4}"/>
              </a:ext>
            </a:extLst>
          </p:cNvPr>
          <p:cNvSpPr txBox="1"/>
          <p:nvPr/>
        </p:nvSpPr>
        <p:spPr>
          <a:xfrm>
            <a:off x="2886143" y="3404808"/>
            <a:ext cx="6156960" cy="1077218"/>
          </a:xfrm>
          <a:prstGeom prst="rect">
            <a:avLst/>
          </a:prstGeom>
          <a:noFill/>
        </p:spPr>
        <p:txBody>
          <a:bodyPr wrap="square">
            <a:spAutoFit/>
          </a:bodyPr>
          <a:lstStyle/>
          <a:p>
            <a:pPr algn="ctr"/>
            <a:r>
              <a:rPr lang="en-US" sz="3200" b="1" dirty="0">
                <a:solidFill>
                  <a:srgbClr val="C00000"/>
                </a:solidFill>
                <a:latin typeface="Marcellus" panose="020E0602050203020307" pitchFamily="34" charset="0"/>
                <a:ea typeface="+mj-ea"/>
                <a:cs typeface="+mj-cs"/>
              </a:rPr>
              <a:t>Minimum Hamming Distance for </a:t>
            </a:r>
          </a:p>
          <a:p>
            <a:pPr algn="ctr"/>
            <a:r>
              <a:rPr lang="en-US" sz="3200" b="1" dirty="0">
                <a:solidFill>
                  <a:srgbClr val="C00000"/>
                </a:solidFill>
                <a:latin typeface="Marcellus" panose="020E0602050203020307" pitchFamily="34" charset="0"/>
                <a:ea typeface="+mj-ea"/>
                <a:cs typeface="+mj-cs"/>
              </a:rPr>
              <a:t>Error Correction</a:t>
            </a:r>
          </a:p>
        </p:txBody>
      </p:sp>
      <p:sp>
        <p:nvSpPr>
          <p:cNvPr id="23" name="TextBox 22">
            <a:extLst>
              <a:ext uri="{FF2B5EF4-FFF2-40B4-BE49-F238E27FC236}">
                <a16:creationId xmlns:a16="http://schemas.microsoft.com/office/drawing/2014/main" id="{7F67763E-7E80-44FA-87DC-649B3A408A59}"/>
              </a:ext>
            </a:extLst>
          </p:cNvPr>
          <p:cNvSpPr txBox="1"/>
          <p:nvPr/>
        </p:nvSpPr>
        <p:spPr>
          <a:xfrm>
            <a:off x="1112635" y="1249330"/>
            <a:ext cx="10197823" cy="1631216"/>
          </a:xfrm>
          <a:prstGeom prst="rect">
            <a:avLst/>
          </a:prstGeom>
          <a:noFill/>
        </p:spPr>
        <p:txBody>
          <a:bodyPr wrap="square">
            <a:spAutoFit/>
          </a:bodyPr>
          <a:lstStyle/>
          <a:p>
            <a:r>
              <a:rPr lang="en-US" sz="3200" dirty="0"/>
              <a:t>To guarantee the </a:t>
            </a:r>
            <a:r>
              <a:rPr lang="en-US" sz="3200" b="1" dirty="0"/>
              <a:t>detection</a:t>
            </a:r>
            <a:r>
              <a:rPr lang="en-US" sz="3200" dirty="0"/>
              <a:t> of up to </a:t>
            </a:r>
            <a:r>
              <a:rPr lang="en-US" sz="3200" i="1" dirty="0"/>
              <a:t>s errors </a:t>
            </a:r>
            <a:r>
              <a:rPr lang="en-US" sz="3200" dirty="0"/>
              <a:t>in all cases, the minimum Hamming distance in a block code must be </a:t>
            </a:r>
          </a:p>
          <a:p>
            <a:pPr algn="ctr"/>
            <a:r>
              <a:rPr kumimoji="0" lang="en-US" altLang="en-US" sz="3600" b="1" i="1" u="none" strike="noStrike" kern="1200" cap="none" spc="0" normalizeH="0" baseline="0" noProof="0" dirty="0" err="1">
                <a:ln>
                  <a:noFill/>
                </a:ln>
                <a:solidFill>
                  <a:srgbClr val="000000"/>
                </a:solidFill>
                <a:effectLst/>
                <a:uLnTx/>
                <a:uFillTx/>
                <a:latin typeface="Times" panose="02020603050405020304" pitchFamily="18" charset="0"/>
                <a:ea typeface="+mn-ea"/>
                <a:cs typeface="+mn-cs"/>
              </a:rPr>
              <a:t>d</a:t>
            </a:r>
            <a:r>
              <a:rPr kumimoji="0" lang="en-US" altLang="en-US" sz="3600" b="1" i="1" u="none" strike="noStrike" kern="1200" cap="none" spc="0" normalizeH="0" baseline="-25000" noProof="0" dirty="0" err="1">
                <a:ln>
                  <a:noFill/>
                </a:ln>
                <a:solidFill>
                  <a:srgbClr val="000000"/>
                </a:solidFill>
                <a:effectLst/>
                <a:uLnTx/>
                <a:uFillTx/>
                <a:latin typeface="Times" panose="02020603050405020304" pitchFamily="18" charset="0"/>
                <a:ea typeface="+mn-ea"/>
                <a:cs typeface="+mn-cs"/>
              </a:rPr>
              <a:t>min</a:t>
            </a:r>
            <a:r>
              <a:rPr lang="en-US" sz="3200" b="1" dirty="0"/>
              <a:t> = s + 1.</a:t>
            </a:r>
          </a:p>
        </p:txBody>
      </p:sp>
    </p:spTree>
    <p:extLst>
      <p:ext uri="{BB962C8B-B14F-4D97-AF65-F5344CB8AC3E}">
        <p14:creationId xmlns:p14="http://schemas.microsoft.com/office/powerpoint/2010/main" val="3682124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1828801" y="1014855"/>
            <a:ext cx="7829160" cy="1325563"/>
          </a:xfrm>
        </p:spPr>
        <p:txBody>
          <a:bodyPr>
            <a:normAutofit fontScale="90000"/>
          </a:bodyPr>
          <a:lstStyle/>
          <a:p>
            <a:pPr algn="ctr"/>
            <a:r>
              <a:rPr lang="en-US" sz="2700" b="1" dirty="0">
                <a:solidFill>
                  <a:srgbClr val="C00000"/>
                </a:solidFill>
                <a:latin typeface="Marcellus" panose="020E0602050203020307" pitchFamily="34" charset="0"/>
              </a:rPr>
              <a:t>Fig: </a:t>
            </a:r>
            <a:r>
              <a:rPr lang="en-US" sz="2700" b="1" dirty="0">
                <a:latin typeface="Marcellus" panose="020E0602050203020307" pitchFamily="34" charset="0"/>
              </a:rPr>
              <a:t>Geometric concept for finding d</a:t>
            </a:r>
            <a:r>
              <a:rPr lang="en-US" sz="2700" b="1" baseline="-25000" dirty="0">
                <a:latin typeface="Marcellus" panose="020E0602050203020307" pitchFamily="34" charset="0"/>
              </a:rPr>
              <a:t>min</a:t>
            </a:r>
            <a:r>
              <a:rPr lang="en-US" sz="2700" b="1" dirty="0">
                <a:latin typeface="Marcellus" panose="020E0602050203020307" pitchFamily="34" charset="0"/>
              </a:rPr>
              <a:t> in error detection</a:t>
            </a:r>
            <a:br>
              <a:rPr lang="en-US" sz="3600" b="1" dirty="0">
                <a:solidFill>
                  <a:srgbClr val="C00000"/>
                </a:solidFill>
                <a:latin typeface="Marcellus" panose="020E0602050203020307" pitchFamily="34" charset="0"/>
              </a:rPr>
            </a:br>
            <a:endParaRPr lang="en-US" sz="3600" b="1" dirty="0">
              <a:solidFill>
                <a:srgbClr val="C00000"/>
              </a:solidFill>
              <a:latin typeface="Marcellus" panose="020E0602050203020307" pitchFamily="34" charset="0"/>
            </a:endParaRP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pic>
        <p:nvPicPr>
          <p:cNvPr id="12" name="Picture 11">
            <a:extLst>
              <a:ext uri="{FF2B5EF4-FFF2-40B4-BE49-F238E27FC236}">
                <a16:creationId xmlns:a16="http://schemas.microsoft.com/office/drawing/2014/main" id="{CBC19066-3BFE-4C66-9862-206ABD0632FB}"/>
              </a:ext>
            </a:extLst>
          </p:cNvPr>
          <p:cNvPicPr>
            <a:picLocks noChangeAspect="1"/>
          </p:cNvPicPr>
          <p:nvPr/>
        </p:nvPicPr>
        <p:blipFill>
          <a:blip r:embed="rId6"/>
          <a:stretch>
            <a:fillRect/>
          </a:stretch>
        </p:blipFill>
        <p:spPr>
          <a:xfrm>
            <a:off x="1452992" y="2093780"/>
            <a:ext cx="8510754" cy="3749365"/>
          </a:xfrm>
          <a:prstGeom prst="rect">
            <a:avLst/>
          </a:prstGeom>
        </p:spPr>
      </p:pic>
    </p:spTree>
    <p:extLst>
      <p:ext uri="{BB962C8B-B14F-4D97-AF65-F5344CB8AC3E}">
        <p14:creationId xmlns:p14="http://schemas.microsoft.com/office/powerpoint/2010/main" val="4124271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1783081" y="1014855"/>
            <a:ext cx="7874880" cy="1325563"/>
          </a:xfrm>
        </p:spPr>
        <p:txBody>
          <a:bodyPr>
            <a:normAutofit fontScale="90000"/>
          </a:bodyPr>
          <a:lstStyle/>
          <a:p>
            <a:pPr algn="ctr"/>
            <a:r>
              <a:rPr lang="en-US" sz="2700" b="1" dirty="0">
                <a:solidFill>
                  <a:srgbClr val="C00000"/>
                </a:solidFill>
                <a:latin typeface="Marcellus" panose="020E0602050203020307" pitchFamily="34" charset="0"/>
              </a:rPr>
              <a:t>Fig: </a:t>
            </a:r>
            <a:r>
              <a:rPr lang="en-US" sz="2700" b="1" dirty="0">
                <a:latin typeface="Marcellus" panose="020E0602050203020307" pitchFamily="34" charset="0"/>
              </a:rPr>
              <a:t>Geometric concept for finding d</a:t>
            </a:r>
            <a:r>
              <a:rPr lang="en-US" sz="2700" b="1" baseline="-25000" dirty="0">
                <a:latin typeface="Marcellus" panose="020E0602050203020307" pitchFamily="34" charset="0"/>
              </a:rPr>
              <a:t>min</a:t>
            </a:r>
            <a:r>
              <a:rPr lang="en-US" sz="2700" b="1" dirty="0">
                <a:latin typeface="Marcellus" panose="020E0602050203020307" pitchFamily="34" charset="0"/>
              </a:rPr>
              <a:t> in error correction</a:t>
            </a:r>
            <a:br>
              <a:rPr lang="en-US" sz="3600" b="1" dirty="0">
                <a:solidFill>
                  <a:srgbClr val="C00000"/>
                </a:solidFill>
                <a:latin typeface="Marcellus" panose="020E0602050203020307" pitchFamily="34" charset="0"/>
              </a:rPr>
            </a:br>
            <a:endParaRPr lang="en-US" sz="3600" b="1" dirty="0">
              <a:solidFill>
                <a:srgbClr val="C00000"/>
              </a:solidFill>
              <a:latin typeface="Marcellus" panose="020E0602050203020307" pitchFamily="34" charset="0"/>
            </a:endParaRP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pic>
        <p:nvPicPr>
          <p:cNvPr id="3" name="Picture 6">
            <a:extLst>
              <a:ext uri="{FF2B5EF4-FFF2-40B4-BE49-F238E27FC236}">
                <a16:creationId xmlns:a16="http://schemas.microsoft.com/office/drawing/2014/main" id="{6ACC0966-4EF7-449A-A6E4-20409E53C1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551" y="2340418"/>
            <a:ext cx="9708122" cy="350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338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Example 4</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1" name="TextBox 10">
            <a:extLst>
              <a:ext uri="{FF2B5EF4-FFF2-40B4-BE49-F238E27FC236}">
                <a16:creationId xmlns:a16="http://schemas.microsoft.com/office/drawing/2014/main" id="{DF24CA52-AF2C-4858-9122-55C3A695F266}"/>
              </a:ext>
            </a:extLst>
          </p:cNvPr>
          <p:cNvSpPr txBox="1"/>
          <p:nvPr/>
        </p:nvSpPr>
        <p:spPr>
          <a:xfrm>
            <a:off x="1203959" y="1488753"/>
            <a:ext cx="9582505" cy="954107"/>
          </a:xfrm>
          <a:prstGeom prst="rect">
            <a:avLst/>
          </a:prstGeom>
          <a:noFill/>
        </p:spPr>
        <p:txBody>
          <a:bodyPr wrap="square">
            <a:spAutoFit/>
          </a:bodyPr>
          <a:lstStyle/>
          <a:p>
            <a:r>
              <a:rPr lang="en-US" sz="2800" dirty="0"/>
              <a:t>A code scheme has a Hamming distance dmin = 4. What is the error detection and correction capability of this scheme?</a:t>
            </a:r>
          </a:p>
        </p:txBody>
      </p:sp>
      <p:sp>
        <p:nvSpPr>
          <p:cNvPr id="13" name="TextBox 12">
            <a:extLst>
              <a:ext uri="{FF2B5EF4-FFF2-40B4-BE49-F238E27FC236}">
                <a16:creationId xmlns:a16="http://schemas.microsoft.com/office/drawing/2014/main" id="{1B5A756A-72FF-476D-B882-8801BCC05005}"/>
              </a:ext>
            </a:extLst>
          </p:cNvPr>
          <p:cNvSpPr txBox="1"/>
          <p:nvPr/>
        </p:nvSpPr>
        <p:spPr>
          <a:xfrm>
            <a:off x="1143224" y="3006802"/>
            <a:ext cx="9582505" cy="2677656"/>
          </a:xfrm>
          <a:prstGeom prst="rect">
            <a:avLst/>
          </a:prstGeom>
          <a:noFill/>
        </p:spPr>
        <p:txBody>
          <a:bodyPr wrap="square">
            <a:spAutoFit/>
          </a:bodyPr>
          <a:lstStyle/>
          <a:p>
            <a:r>
              <a:rPr lang="en-US" sz="2800" dirty="0">
                <a:solidFill>
                  <a:srgbClr val="C00000"/>
                </a:solidFill>
              </a:rPr>
              <a:t>Solution:</a:t>
            </a:r>
          </a:p>
          <a:p>
            <a:r>
              <a:rPr lang="en-US" sz="2800" dirty="0"/>
              <a:t>This code guarantees the detection of up to three errors (s = 3), but it can correct up to one error. In other words, if this code is used for error correction, part of its capability is wasted. Error correction codes need to have an odd minimum distance (3, 5, 7, . . . ). </a:t>
            </a:r>
          </a:p>
        </p:txBody>
      </p:sp>
    </p:spTree>
    <p:extLst>
      <p:ext uri="{BB962C8B-B14F-4D97-AF65-F5344CB8AC3E}">
        <p14:creationId xmlns:p14="http://schemas.microsoft.com/office/powerpoint/2010/main" val="369107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Linear Block Codes</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1" name="TextBox 10">
            <a:extLst>
              <a:ext uri="{FF2B5EF4-FFF2-40B4-BE49-F238E27FC236}">
                <a16:creationId xmlns:a16="http://schemas.microsoft.com/office/drawing/2014/main" id="{DF24CA52-AF2C-4858-9122-55C3A695F266}"/>
              </a:ext>
            </a:extLst>
          </p:cNvPr>
          <p:cNvSpPr txBox="1"/>
          <p:nvPr/>
        </p:nvSpPr>
        <p:spPr>
          <a:xfrm>
            <a:off x="1203959" y="1488753"/>
            <a:ext cx="9582505" cy="1384995"/>
          </a:xfrm>
          <a:prstGeom prst="rect">
            <a:avLst/>
          </a:prstGeom>
          <a:noFill/>
        </p:spPr>
        <p:txBody>
          <a:bodyPr wrap="square">
            <a:spAutoFit/>
          </a:bodyPr>
          <a:lstStyle/>
          <a:p>
            <a:r>
              <a:rPr lang="en-US" sz="2800" dirty="0"/>
              <a:t>A linear block code is a code in which the exclusive OR (addition modulo-2) of two valid codewords creates another valid codeword.</a:t>
            </a:r>
          </a:p>
        </p:txBody>
      </p:sp>
      <p:sp>
        <p:nvSpPr>
          <p:cNvPr id="13" name="TextBox 12">
            <a:extLst>
              <a:ext uri="{FF2B5EF4-FFF2-40B4-BE49-F238E27FC236}">
                <a16:creationId xmlns:a16="http://schemas.microsoft.com/office/drawing/2014/main" id="{1B5A756A-72FF-476D-B882-8801BCC05005}"/>
              </a:ext>
            </a:extLst>
          </p:cNvPr>
          <p:cNvSpPr txBox="1"/>
          <p:nvPr/>
        </p:nvSpPr>
        <p:spPr>
          <a:xfrm>
            <a:off x="1143224" y="3006802"/>
            <a:ext cx="9582505" cy="2246769"/>
          </a:xfrm>
          <a:prstGeom prst="rect">
            <a:avLst/>
          </a:prstGeom>
          <a:noFill/>
        </p:spPr>
        <p:txBody>
          <a:bodyPr wrap="square">
            <a:spAutoFit/>
          </a:bodyPr>
          <a:lstStyle/>
          <a:p>
            <a:r>
              <a:rPr lang="en-US" sz="2800" dirty="0">
                <a:solidFill>
                  <a:srgbClr val="C00000"/>
                </a:solidFill>
              </a:rPr>
              <a:t>Minimum Distance for Linear Block Codes:</a:t>
            </a:r>
          </a:p>
          <a:p>
            <a:r>
              <a:rPr lang="en-US" sz="2800" dirty="0"/>
              <a:t>The minimum Hamming distance is the number of 1s in the nonzero valid codeword with the smallest number of 1s.</a:t>
            </a:r>
          </a:p>
          <a:p>
            <a:endParaRPr lang="en-US" sz="2800" dirty="0"/>
          </a:p>
          <a:p>
            <a:r>
              <a:rPr lang="en-US" sz="2800" dirty="0"/>
              <a:t>Example: </a:t>
            </a:r>
            <a:r>
              <a:rPr lang="en-US" sz="2800" i="1" dirty="0">
                <a:hlinkClick r:id="rId6" action="ppaction://hlinksldjump"/>
              </a:rPr>
              <a:t>refer previous examples</a:t>
            </a:r>
            <a:endParaRPr lang="en-US" sz="2800" i="1" dirty="0"/>
          </a:p>
        </p:txBody>
      </p:sp>
    </p:spTree>
    <p:extLst>
      <p:ext uri="{BB962C8B-B14F-4D97-AF65-F5344CB8AC3E}">
        <p14:creationId xmlns:p14="http://schemas.microsoft.com/office/powerpoint/2010/main" val="14481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Some Linear Block Codes</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1" name="TextBox 10">
            <a:extLst>
              <a:ext uri="{FF2B5EF4-FFF2-40B4-BE49-F238E27FC236}">
                <a16:creationId xmlns:a16="http://schemas.microsoft.com/office/drawing/2014/main" id="{DF24CA52-AF2C-4858-9122-55C3A695F266}"/>
              </a:ext>
            </a:extLst>
          </p:cNvPr>
          <p:cNvSpPr txBox="1"/>
          <p:nvPr/>
        </p:nvSpPr>
        <p:spPr>
          <a:xfrm>
            <a:off x="1203959" y="1488753"/>
            <a:ext cx="9582505" cy="1384995"/>
          </a:xfrm>
          <a:prstGeom prst="rect">
            <a:avLst/>
          </a:prstGeom>
          <a:noFill/>
        </p:spPr>
        <p:txBody>
          <a:bodyPr wrap="square">
            <a:spAutoFit/>
          </a:bodyPr>
          <a:lstStyle/>
          <a:p>
            <a:pPr marL="514350" indent="-514350">
              <a:buFont typeface="+mj-lt"/>
              <a:buAutoNum type="arabicPeriod"/>
            </a:pPr>
            <a:r>
              <a:rPr lang="en-US" sz="2800" dirty="0"/>
              <a:t>Simple Parity-Check Code</a:t>
            </a:r>
          </a:p>
          <a:p>
            <a:pPr marL="514350" indent="-514350">
              <a:buFont typeface="+mj-lt"/>
              <a:buAutoNum type="arabicPeriod"/>
            </a:pPr>
            <a:r>
              <a:rPr lang="en-US" sz="2800" dirty="0"/>
              <a:t>Hamming Codes</a:t>
            </a:r>
          </a:p>
          <a:p>
            <a:pPr marL="514350" indent="-514350">
              <a:buFont typeface="+mj-lt"/>
              <a:buAutoNum type="arabicPeriod"/>
            </a:pPr>
            <a:endParaRPr lang="en-US" sz="2800" dirty="0"/>
          </a:p>
        </p:txBody>
      </p:sp>
      <p:sp>
        <p:nvSpPr>
          <p:cNvPr id="13" name="TextBox 12">
            <a:extLst>
              <a:ext uri="{FF2B5EF4-FFF2-40B4-BE49-F238E27FC236}">
                <a16:creationId xmlns:a16="http://schemas.microsoft.com/office/drawing/2014/main" id="{1B5A756A-72FF-476D-B882-8801BCC05005}"/>
              </a:ext>
            </a:extLst>
          </p:cNvPr>
          <p:cNvSpPr txBox="1"/>
          <p:nvPr/>
        </p:nvSpPr>
        <p:spPr>
          <a:xfrm>
            <a:off x="471390" y="2656797"/>
            <a:ext cx="10315074" cy="4955203"/>
          </a:xfrm>
          <a:prstGeom prst="rect">
            <a:avLst/>
          </a:prstGeom>
          <a:noFill/>
        </p:spPr>
        <p:txBody>
          <a:bodyPr wrap="square">
            <a:spAutoFit/>
          </a:bodyPr>
          <a:lstStyle/>
          <a:p>
            <a:r>
              <a:rPr lang="en-US" sz="2800" b="1" dirty="0"/>
              <a:t>Simple Parity-Check Code:</a:t>
            </a:r>
          </a:p>
          <a:p>
            <a:pPr marL="457200" indent="-457200">
              <a:buFont typeface="Arial" panose="020B0604020202020204" pitchFamily="34" charset="0"/>
              <a:buChar char="•"/>
            </a:pPr>
            <a:r>
              <a:rPr lang="en-US" sz="2800" dirty="0"/>
              <a:t>a k-bit dataword is changed to an n-bit codeword where n = k + 1.</a:t>
            </a:r>
          </a:p>
          <a:p>
            <a:r>
              <a:rPr lang="en-US" sz="2800" dirty="0"/>
              <a:t> </a:t>
            </a:r>
          </a:p>
          <a:p>
            <a:pPr marL="457200" indent="-457200">
              <a:buFont typeface="Arial" panose="020B0604020202020204" pitchFamily="34" charset="0"/>
              <a:buChar char="•"/>
            </a:pPr>
            <a:r>
              <a:rPr lang="en-US" sz="2800" dirty="0"/>
              <a:t>The extra bit, called the parity bit, is selected to make the total number of 1s in the codeword even/odd.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minimum Hamming distance for this category is </a:t>
            </a:r>
            <a:r>
              <a:rPr lang="en-US" altLang="en-US" sz="3200" b="1" i="1" dirty="0" err="1">
                <a:solidFill>
                  <a:srgbClr val="000000"/>
                </a:solidFill>
                <a:latin typeface="Times" panose="02020603050405020304" pitchFamily="18" charset="0"/>
              </a:rPr>
              <a:t>d</a:t>
            </a:r>
            <a:r>
              <a:rPr lang="en-US" altLang="en-US" sz="3200" b="1" i="1" baseline="-25000" dirty="0" err="1">
                <a:solidFill>
                  <a:srgbClr val="000000"/>
                </a:solidFill>
                <a:latin typeface="Times" panose="02020603050405020304" pitchFamily="18" charset="0"/>
              </a:rPr>
              <a:t>min</a:t>
            </a:r>
            <a:r>
              <a:rPr lang="en-US" sz="2800" dirty="0"/>
              <a:t> =2, which means that the code is a single-bit error-detecting code; it cannot correct any error.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413021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Example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47812" y="6001125"/>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pic>
        <p:nvPicPr>
          <p:cNvPr id="3" name="Picture 2">
            <a:extLst>
              <a:ext uri="{FF2B5EF4-FFF2-40B4-BE49-F238E27FC236}">
                <a16:creationId xmlns:a16="http://schemas.microsoft.com/office/drawing/2014/main" id="{74B8A6D1-DB47-4A3F-BEA6-E26BFB8DFACC}"/>
              </a:ext>
            </a:extLst>
          </p:cNvPr>
          <p:cNvPicPr>
            <a:picLocks noChangeAspect="1"/>
          </p:cNvPicPr>
          <p:nvPr/>
        </p:nvPicPr>
        <p:blipFill>
          <a:blip r:embed="rId6"/>
          <a:stretch>
            <a:fillRect/>
          </a:stretch>
        </p:blipFill>
        <p:spPr>
          <a:xfrm>
            <a:off x="1038105" y="1613032"/>
            <a:ext cx="10193980" cy="3660007"/>
          </a:xfrm>
          <a:prstGeom prst="rect">
            <a:avLst/>
          </a:prstGeom>
        </p:spPr>
      </p:pic>
    </p:spTree>
    <p:extLst>
      <p:ext uri="{BB962C8B-B14F-4D97-AF65-F5344CB8AC3E}">
        <p14:creationId xmlns:p14="http://schemas.microsoft.com/office/powerpoint/2010/main" val="1190993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058B23-DDE2-4F62-9A2E-46739C3C685F}"/>
              </a:ext>
            </a:extLst>
          </p:cNvPr>
          <p:cNvSpPr>
            <a:spLocks noGrp="1"/>
          </p:cNvSpPr>
          <p:nvPr>
            <p:ph type="title"/>
          </p:nvPr>
        </p:nvSpPr>
        <p:spPr>
          <a:xfrm>
            <a:off x="1650332" y="276194"/>
            <a:ext cx="8217568" cy="769502"/>
          </a:xfrm>
        </p:spPr>
        <p:txBody>
          <a:bodyPr>
            <a:normAutofit fontScale="90000"/>
          </a:bodyPr>
          <a:lstStyle/>
          <a:p>
            <a:pPr algn="ctr"/>
            <a:r>
              <a:rPr lang="en-US" sz="3600" b="1" i="1" dirty="0">
                <a:solidFill>
                  <a:srgbClr val="C00000"/>
                </a:solidFill>
                <a:latin typeface="Marcellus" panose="020E0602050203020307" pitchFamily="34" charset="0"/>
              </a:rPr>
              <a:t>Important Topics</a:t>
            </a:r>
            <a:br>
              <a:rPr lang="en-US" dirty="0">
                <a:solidFill>
                  <a:srgbClr val="C00000"/>
                </a:solidFill>
                <a:latin typeface="Marcellus" panose="020E0602050203020307" pitchFamily="34" charset="0"/>
              </a:rPr>
            </a:br>
            <a:endParaRPr lang="en-US" dirty="0"/>
          </a:p>
        </p:txBody>
      </p:sp>
      <p:sp>
        <p:nvSpPr>
          <p:cNvPr id="3" name="Subtitle 2">
            <a:extLst>
              <a:ext uri="{FF2B5EF4-FFF2-40B4-BE49-F238E27FC236}">
                <a16:creationId xmlns:a16="http://schemas.microsoft.com/office/drawing/2014/main" id="{6D9CEDE5-3115-42FB-90A3-0727B8EEECC0}"/>
              </a:ext>
            </a:extLst>
          </p:cNvPr>
          <p:cNvSpPr>
            <a:spLocks noGrp="1"/>
          </p:cNvSpPr>
          <p:nvPr>
            <p:ph idx="1"/>
          </p:nvPr>
        </p:nvSpPr>
        <p:spPr>
          <a:xfrm>
            <a:off x="1132575" y="1325274"/>
            <a:ext cx="9110312" cy="4487031"/>
          </a:xfrm>
        </p:spPr>
        <p:txBody>
          <a:bodyPr>
            <a:normAutofit/>
          </a:bodyPr>
          <a:lstStyle/>
          <a:p>
            <a:pPr marL="0" indent="0">
              <a:buClr>
                <a:schemeClr val="tx1"/>
              </a:buClr>
              <a:buSzPct val="117000"/>
              <a:buNone/>
            </a:pPr>
            <a:r>
              <a:rPr lang="en-US" altLang="en-US" sz="3600" dirty="0">
                <a:solidFill>
                  <a:srgbClr val="FF0000"/>
                </a:solidFill>
                <a:latin typeface="Times New Roman" panose="02020603050405020304" pitchFamily="18" charset="0"/>
              </a:rPr>
              <a:t>Error Correction &amp; Detection </a:t>
            </a:r>
          </a:p>
          <a:p>
            <a:pPr>
              <a:buClr>
                <a:schemeClr val="tx1"/>
              </a:buClr>
              <a:buSzPct val="117000"/>
              <a:buFont typeface="Wingdings" panose="05000000000000000000" pitchFamily="2" charset="2"/>
              <a:buChar char="§"/>
            </a:pPr>
            <a:r>
              <a:rPr lang="en-US" altLang="en-US" sz="3200" dirty="0">
                <a:solidFill>
                  <a:srgbClr val="0033CC"/>
                </a:solidFill>
                <a:latin typeface="Times New Roman" panose="02020603050405020304" pitchFamily="18" charset="0"/>
              </a:rPr>
              <a:t>Types of Errors</a:t>
            </a:r>
            <a:endParaRPr lang="fr-FR" altLang="en-US" sz="3200" dirty="0">
              <a:solidFill>
                <a:srgbClr val="0033CC"/>
              </a:solidFill>
              <a:latin typeface="Times New Roman" panose="02020603050405020304" pitchFamily="18" charset="0"/>
            </a:endParaRPr>
          </a:p>
          <a:p>
            <a:pPr>
              <a:buClr>
                <a:schemeClr val="tx1"/>
              </a:buClr>
              <a:buSzPct val="117000"/>
              <a:buFont typeface="Wingdings" panose="05000000000000000000" pitchFamily="2" charset="2"/>
              <a:buChar char="§"/>
            </a:pPr>
            <a:r>
              <a:rPr lang="fr-FR" altLang="en-US" sz="3200" dirty="0">
                <a:solidFill>
                  <a:srgbClr val="0033CC"/>
                </a:solidFill>
                <a:latin typeface="Times New Roman" panose="02020603050405020304" pitchFamily="18" charset="0"/>
              </a:rPr>
              <a:t> Redundancy</a:t>
            </a:r>
          </a:p>
          <a:p>
            <a:pPr>
              <a:buClr>
                <a:schemeClr val="tx1"/>
              </a:buClr>
              <a:buSzPct val="117000"/>
              <a:buFont typeface="Wingdings" panose="05000000000000000000" pitchFamily="2" charset="2"/>
              <a:buChar char="§"/>
            </a:pPr>
            <a:r>
              <a:rPr lang="fr-FR" altLang="en-US" sz="3200" dirty="0">
                <a:solidFill>
                  <a:srgbClr val="0033CC"/>
                </a:solidFill>
                <a:latin typeface="Times New Roman" panose="02020603050405020304" pitchFamily="18" charset="0"/>
              </a:rPr>
              <a:t> Détection Versus Correction</a:t>
            </a:r>
          </a:p>
          <a:p>
            <a:pPr>
              <a:buClr>
                <a:schemeClr val="tx1"/>
              </a:buClr>
              <a:buSzPct val="117000"/>
              <a:buFont typeface="Wingdings" panose="05000000000000000000" pitchFamily="2" charset="2"/>
              <a:buChar char="§"/>
            </a:pPr>
            <a:r>
              <a:rPr lang="en-US" altLang="en-US" sz="3200" dirty="0">
                <a:solidFill>
                  <a:srgbClr val="0033CC"/>
                </a:solidFill>
                <a:latin typeface="Times New Roman" panose="02020603050405020304" pitchFamily="18" charset="0"/>
              </a:rPr>
              <a:t> Forward Error Correction Versus Retransmission</a:t>
            </a:r>
          </a:p>
          <a:p>
            <a:pPr>
              <a:buClr>
                <a:schemeClr val="tx1"/>
              </a:buClr>
              <a:buSzPct val="117000"/>
              <a:buFont typeface="Wingdings" panose="05000000000000000000" pitchFamily="2" charset="2"/>
              <a:buChar char="§"/>
            </a:pPr>
            <a:r>
              <a:rPr lang="en-US" altLang="en-US" sz="3200" dirty="0">
                <a:solidFill>
                  <a:srgbClr val="0033CC"/>
                </a:solidFill>
                <a:latin typeface="Times New Roman" panose="02020603050405020304" pitchFamily="18" charset="0"/>
              </a:rPr>
              <a:t> Coding</a:t>
            </a:r>
          </a:p>
        </p:txBody>
      </p:sp>
      <p:pic>
        <p:nvPicPr>
          <p:cNvPr id="4" name="Picture 3">
            <a:extLst>
              <a:ext uri="{FF2B5EF4-FFF2-40B4-BE49-F238E27FC236}">
                <a16:creationId xmlns:a16="http://schemas.microsoft.com/office/drawing/2014/main" id="{8026AED6-E793-48A3-96AF-36A0D1FE2D70}"/>
              </a:ext>
            </a:extLst>
          </p:cNvPr>
          <p:cNvPicPr>
            <a:picLocks noChangeAspect="1"/>
          </p:cNvPicPr>
          <p:nvPr/>
        </p:nvPicPr>
        <p:blipFill>
          <a:blip r:embed="rId2"/>
          <a:stretch>
            <a:fillRect/>
          </a:stretch>
        </p:blipFill>
        <p:spPr>
          <a:xfrm>
            <a:off x="11040979" y="0"/>
            <a:ext cx="1151021" cy="6855781"/>
          </a:xfrm>
          <a:prstGeom prst="rect">
            <a:avLst/>
          </a:prstGeom>
        </p:spPr>
      </p:pic>
      <p:pic>
        <p:nvPicPr>
          <p:cNvPr id="5" name="Picture 4">
            <a:extLst>
              <a:ext uri="{FF2B5EF4-FFF2-40B4-BE49-F238E27FC236}">
                <a16:creationId xmlns:a16="http://schemas.microsoft.com/office/drawing/2014/main" id="{98F5ADD7-F579-4B31-B088-24730AEA76C9}"/>
              </a:ext>
            </a:extLst>
          </p:cNvPr>
          <p:cNvPicPr>
            <a:picLocks noChangeAspect="1"/>
          </p:cNvPicPr>
          <p:nvPr/>
        </p:nvPicPr>
        <p:blipFill>
          <a:blip r:embed="rId3"/>
          <a:stretch>
            <a:fillRect/>
          </a:stretch>
        </p:blipFill>
        <p:spPr>
          <a:xfrm>
            <a:off x="8153400" y="5696667"/>
            <a:ext cx="525379" cy="1159114"/>
          </a:xfrm>
          <a:prstGeom prst="rect">
            <a:avLst/>
          </a:prstGeom>
        </p:spPr>
      </p:pic>
      <p:pic>
        <p:nvPicPr>
          <p:cNvPr id="9" name="Picture 8" descr="A close up of a logo&#10;&#10;Description automatically generated">
            <a:extLst>
              <a:ext uri="{FF2B5EF4-FFF2-40B4-BE49-F238E27FC236}">
                <a16:creationId xmlns:a16="http://schemas.microsoft.com/office/drawing/2014/main" id="{5BD6DADB-CADE-4F38-B8E2-208EBC9B35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224" t="27841" r="21326" b="37522"/>
          <a:stretch/>
        </p:blipFill>
        <p:spPr>
          <a:xfrm>
            <a:off x="0" y="5696667"/>
            <a:ext cx="2696682" cy="1161333"/>
          </a:xfrm>
          <a:prstGeom prst="rect">
            <a:avLst/>
          </a:prstGeom>
        </p:spPr>
      </p:pic>
      <p:pic>
        <p:nvPicPr>
          <p:cNvPr id="11" name="Picture 10" descr="A close up of a sign&#10;&#10;Description automatically generated">
            <a:extLst>
              <a:ext uri="{FF2B5EF4-FFF2-40B4-BE49-F238E27FC236}">
                <a16:creationId xmlns:a16="http://schemas.microsoft.com/office/drawing/2014/main" id="{C8EA3854-8902-4417-899A-DE9CBF528C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9029" y="6000216"/>
            <a:ext cx="868683" cy="647487"/>
          </a:xfrm>
          <a:prstGeom prst="rect">
            <a:avLst/>
          </a:prstGeom>
        </p:spPr>
      </p:pic>
      <p:pic>
        <p:nvPicPr>
          <p:cNvPr id="2" name="Picture 1">
            <a:extLst>
              <a:ext uri="{FF2B5EF4-FFF2-40B4-BE49-F238E27FC236}">
                <a16:creationId xmlns:a16="http://schemas.microsoft.com/office/drawing/2014/main" id="{C5A6F64A-EE0E-49F0-8E81-2403F1DCE39B}"/>
              </a:ext>
            </a:extLst>
          </p:cNvPr>
          <p:cNvPicPr>
            <a:picLocks noChangeAspect="1"/>
          </p:cNvPicPr>
          <p:nvPr/>
        </p:nvPicPr>
        <p:blipFill>
          <a:blip r:embed="rId6"/>
          <a:stretch>
            <a:fillRect/>
          </a:stretch>
        </p:blipFill>
        <p:spPr>
          <a:xfrm rot="5400000">
            <a:off x="9288343" y="5088647"/>
            <a:ext cx="1159114" cy="2378242"/>
          </a:xfrm>
          <a:prstGeom prst="rect">
            <a:avLst/>
          </a:prstGeom>
        </p:spPr>
      </p:pic>
    </p:spTree>
    <p:extLst>
      <p:ext uri="{BB962C8B-B14F-4D97-AF65-F5344CB8AC3E}">
        <p14:creationId xmlns:p14="http://schemas.microsoft.com/office/powerpoint/2010/main" val="1774364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Parity Check Code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pic>
        <p:nvPicPr>
          <p:cNvPr id="5" name="Picture 4">
            <a:extLst>
              <a:ext uri="{FF2B5EF4-FFF2-40B4-BE49-F238E27FC236}">
                <a16:creationId xmlns:a16="http://schemas.microsoft.com/office/drawing/2014/main" id="{97910597-730A-44B8-8F6C-0C9F9FC495F6}"/>
              </a:ext>
            </a:extLst>
          </p:cNvPr>
          <p:cNvPicPr>
            <a:picLocks noChangeAspect="1"/>
          </p:cNvPicPr>
          <p:nvPr/>
        </p:nvPicPr>
        <p:blipFill>
          <a:blip r:embed="rId6"/>
          <a:stretch>
            <a:fillRect/>
          </a:stretch>
        </p:blipFill>
        <p:spPr>
          <a:xfrm>
            <a:off x="1326095" y="1247775"/>
            <a:ext cx="9170942" cy="5066696"/>
          </a:xfrm>
          <a:prstGeom prst="rect">
            <a:avLst/>
          </a:prstGeom>
        </p:spPr>
      </p:pic>
    </p:spTree>
    <p:extLst>
      <p:ext uri="{BB962C8B-B14F-4D97-AF65-F5344CB8AC3E}">
        <p14:creationId xmlns:p14="http://schemas.microsoft.com/office/powerpoint/2010/main" val="1603324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Parity Check Code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1" name="TextBox 10">
            <a:extLst>
              <a:ext uri="{FF2B5EF4-FFF2-40B4-BE49-F238E27FC236}">
                <a16:creationId xmlns:a16="http://schemas.microsoft.com/office/drawing/2014/main" id="{B6CCF9EC-212B-40B8-9C3E-D52F44BCFFF9}"/>
              </a:ext>
            </a:extLst>
          </p:cNvPr>
          <p:cNvSpPr txBox="1"/>
          <p:nvPr/>
        </p:nvSpPr>
        <p:spPr>
          <a:xfrm>
            <a:off x="746760" y="1348829"/>
            <a:ext cx="10315074" cy="4832092"/>
          </a:xfrm>
          <a:prstGeom prst="rect">
            <a:avLst/>
          </a:prstGeom>
          <a:noFill/>
        </p:spPr>
        <p:txBody>
          <a:bodyPr wrap="square">
            <a:spAutoFit/>
          </a:bodyPr>
          <a:lstStyle/>
          <a:p>
            <a:r>
              <a:rPr lang="en-US" dirty="0"/>
              <a:t> </a:t>
            </a:r>
            <a:r>
              <a:rPr lang="en-US" sz="2800" dirty="0"/>
              <a:t>Assume the sender sends the dataword 1011. The codeword created from this dataword is 10111, which is sent to the receiver. We examine five cases:</a:t>
            </a:r>
          </a:p>
          <a:p>
            <a:pPr marL="514350" indent="-514350">
              <a:buFont typeface="+mj-lt"/>
              <a:buAutoNum type="arabicPeriod"/>
            </a:pPr>
            <a:r>
              <a:rPr lang="en-US" sz="2800" dirty="0">
                <a:solidFill>
                  <a:srgbClr val="C00000"/>
                </a:solidFill>
              </a:rPr>
              <a:t>No error occurs</a:t>
            </a:r>
            <a:r>
              <a:rPr lang="en-US" sz="2800" dirty="0"/>
              <a:t>; the received codeword is 10111. The syndrome is 0. The dataword 1011 is created.</a:t>
            </a:r>
          </a:p>
          <a:p>
            <a:pPr marL="514350" indent="-514350">
              <a:buFont typeface="+mj-lt"/>
              <a:buAutoNum type="arabicPeriod"/>
            </a:pPr>
            <a:endParaRPr lang="en-US" sz="2800" dirty="0"/>
          </a:p>
          <a:p>
            <a:pPr marL="514350" indent="-514350">
              <a:buFont typeface="+mj-lt"/>
              <a:buAutoNum type="arabicPeriod"/>
            </a:pPr>
            <a:r>
              <a:rPr lang="en-US" sz="2800" dirty="0">
                <a:solidFill>
                  <a:srgbClr val="C00000"/>
                </a:solidFill>
              </a:rPr>
              <a:t>One single-bit error changes a1</a:t>
            </a:r>
            <a:r>
              <a:rPr lang="en-US" sz="2800" dirty="0"/>
              <a:t>. The received codeword is 10011. The syndrome is 1. No dataword is created. </a:t>
            </a:r>
          </a:p>
          <a:p>
            <a:pPr marL="514350" indent="-514350">
              <a:buFont typeface="+mj-lt"/>
              <a:buAutoNum type="arabicPeriod"/>
            </a:pPr>
            <a:endParaRPr lang="en-US" sz="2800" dirty="0"/>
          </a:p>
          <a:p>
            <a:pPr marL="514350" indent="-514350">
              <a:buFont typeface="+mj-lt"/>
              <a:buAutoNum type="arabicPeriod"/>
            </a:pPr>
            <a:r>
              <a:rPr lang="en-US" sz="2800" dirty="0">
                <a:solidFill>
                  <a:srgbClr val="C00000"/>
                </a:solidFill>
              </a:rPr>
              <a:t>One single-bit error changes r0</a:t>
            </a:r>
            <a:r>
              <a:rPr lang="en-US" sz="2800" dirty="0"/>
              <a:t>. The received codeword is 10110. The syndrome is 1. No dataword is created.</a:t>
            </a:r>
          </a:p>
        </p:txBody>
      </p:sp>
    </p:spTree>
    <p:extLst>
      <p:ext uri="{BB962C8B-B14F-4D97-AF65-F5344CB8AC3E}">
        <p14:creationId xmlns:p14="http://schemas.microsoft.com/office/powerpoint/2010/main" val="2723216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Parity Check Code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1" name="TextBox 10">
            <a:extLst>
              <a:ext uri="{FF2B5EF4-FFF2-40B4-BE49-F238E27FC236}">
                <a16:creationId xmlns:a16="http://schemas.microsoft.com/office/drawing/2014/main" id="{B6CCF9EC-212B-40B8-9C3E-D52F44BCFFF9}"/>
              </a:ext>
            </a:extLst>
          </p:cNvPr>
          <p:cNvSpPr txBox="1"/>
          <p:nvPr/>
        </p:nvSpPr>
        <p:spPr>
          <a:xfrm>
            <a:off x="746760" y="1348829"/>
            <a:ext cx="10315074" cy="4832092"/>
          </a:xfrm>
          <a:prstGeom prst="rect">
            <a:avLst/>
          </a:prstGeom>
          <a:noFill/>
        </p:spPr>
        <p:txBody>
          <a:bodyPr wrap="square">
            <a:spAutoFit/>
          </a:bodyPr>
          <a:lstStyle/>
          <a:p>
            <a:pPr marL="514350" indent="-514350">
              <a:buFont typeface="+mj-lt"/>
              <a:buAutoNum type="arabicPeriod" startAt="4"/>
            </a:pPr>
            <a:r>
              <a:rPr lang="en-US" sz="2800" dirty="0">
                <a:solidFill>
                  <a:srgbClr val="C00000"/>
                </a:solidFill>
              </a:rPr>
              <a:t>An error changes r0 and a second error changes a3</a:t>
            </a:r>
            <a:r>
              <a:rPr lang="en-US" sz="2800" dirty="0"/>
              <a:t>. The received codeword is 00110. The syndrome is 0. The dataword 0011 is created at the receiver. The simple parity-check decoder cannot detect an even number of errors. The errors cancel each other out and give the syndrome a value of 0. </a:t>
            </a:r>
          </a:p>
          <a:p>
            <a:pPr marL="514350" indent="-514350">
              <a:buFont typeface="+mj-lt"/>
              <a:buAutoNum type="arabicPeriod" startAt="4"/>
            </a:pPr>
            <a:endParaRPr lang="en-US" sz="2800" dirty="0"/>
          </a:p>
          <a:p>
            <a:pPr marL="514350" indent="-514350">
              <a:buFont typeface="+mj-lt"/>
              <a:buAutoNum type="arabicPeriod" startAt="4"/>
            </a:pPr>
            <a:r>
              <a:rPr lang="en-US" sz="2800" dirty="0">
                <a:solidFill>
                  <a:srgbClr val="C00000"/>
                </a:solidFill>
              </a:rPr>
              <a:t>Three bits—a3, a2, and a1—are changed by errors</a:t>
            </a:r>
            <a:r>
              <a:rPr lang="en-US" sz="2800" dirty="0"/>
              <a:t>. The received codeword is 01011. The syndrome is 1. The dataword is not created. </a:t>
            </a:r>
          </a:p>
          <a:p>
            <a:pPr marL="514350" indent="-514350">
              <a:buFont typeface="+mj-lt"/>
              <a:buAutoNum type="arabicPeriod" startAt="4"/>
            </a:pPr>
            <a:endParaRPr lang="en-US" sz="2800" dirty="0"/>
          </a:p>
          <a:p>
            <a:r>
              <a:rPr lang="en-US" sz="2800" b="1" dirty="0">
                <a:solidFill>
                  <a:srgbClr val="C00000"/>
                </a:solidFill>
              </a:rPr>
              <a:t>Note:</a:t>
            </a:r>
            <a:r>
              <a:rPr lang="en-US" sz="2800" dirty="0"/>
              <a:t> A parity-check code can detect an odd number of errors. </a:t>
            </a:r>
          </a:p>
        </p:txBody>
      </p:sp>
    </p:spTree>
    <p:extLst>
      <p:ext uri="{BB962C8B-B14F-4D97-AF65-F5344CB8AC3E}">
        <p14:creationId xmlns:p14="http://schemas.microsoft.com/office/powerpoint/2010/main" val="1455515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Hamming Code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1" name="TextBox 10">
            <a:extLst>
              <a:ext uri="{FF2B5EF4-FFF2-40B4-BE49-F238E27FC236}">
                <a16:creationId xmlns:a16="http://schemas.microsoft.com/office/drawing/2014/main" id="{B6CCF9EC-212B-40B8-9C3E-D52F44BCFFF9}"/>
              </a:ext>
            </a:extLst>
          </p:cNvPr>
          <p:cNvSpPr txBox="1"/>
          <p:nvPr/>
        </p:nvSpPr>
        <p:spPr>
          <a:xfrm>
            <a:off x="746760" y="1348829"/>
            <a:ext cx="10315074" cy="2739211"/>
          </a:xfrm>
          <a:prstGeom prst="rect">
            <a:avLst/>
          </a:prstGeom>
          <a:noFill/>
        </p:spPr>
        <p:txBody>
          <a:bodyPr wrap="square">
            <a:spAutoFit/>
          </a:bodyPr>
          <a:lstStyle/>
          <a:p>
            <a:endParaRPr lang="en-US" sz="2800" b="1" dirty="0">
              <a:solidFill>
                <a:srgbClr val="C00000"/>
              </a:solidFill>
            </a:endParaRPr>
          </a:p>
          <a:p>
            <a:pPr marL="457200" indent="-457200">
              <a:buFont typeface="Arial" panose="020B0604020202020204" pitchFamily="34" charset="0"/>
              <a:buChar char="•"/>
            </a:pPr>
            <a:r>
              <a:rPr lang="en-US" sz="2800" dirty="0"/>
              <a:t>Designed with </a:t>
            </a:r>
            <a:r>
              <a:rPr lang="en-US" altLang="en-US" sz="3200" b="1" i="1" dirty="0" err="1">
                <a:solidFill>
                  <a:srgbClr val="000000"/>
                </a:solidFill>
                <a:latin typeface="Times" panose="02020603050405020304" pitchFamily="18" charset="0"/>
              </a:rPr>
              <a:t>d</a:t>
            </a:r>
            <a:r>
              <a:rPr lang="en-US" altLang="en-US" sz="3200" b="1" i="1" baseline="-25000" dirty="0" err="1">
                <a:solidFill>
                  <a:srgbClr val="000000"/>
                </a:solidFill>
                <a:latin typeface="Times" panose="02020603050405020304" pitchFamily="18" charset="0"/>
              </a:rPr>
              <a:t>min</a:t>
            </a:r>
            <a:r>
              <a:rPr lang="en-US" sz="2400" dirty="0"/>
              <a:t> =</a:t>
            </a:r>
            <a:r>
              <a:rPr lang="en-US" sz="2800" dirty="0"/>
              <a:t>3 i.e. detect up to 2 errors and correct up to 1-bit error.</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800" dirty="0"/>
              <a:t>For example, if m =3, then n=7 and k=4. This is a Hamming code C(7, 4) with </a:t>
            </a:r>
            <a:r>
              <a:rPr lang="en-US" altLang="en-US" sz="3200" b="1" i="1" dirty="0" err="1">
                <a:solidFill>
                  <a:srgbClr val="000000"/>
                </a:solidFill>
                <a:latin typeface="Times" panose="02020603050405020304" pitchFamily="18" charset="0"/>
              </a:rPr>
              <a:t>d</a:t>
            </a:r>
            <a:r>
              <a:rPr lang="en-US" altLang="en-US" sz="3200" b="1" i="1" baseline="-25000" dirty="0" err="1">
                <a:solidFill>
                  <a:srgbClr val="000000"/>
                </a:solidFill>
                <a:latin typeface="Times" panose="02020603050405020304" pitchFamily="18" charset="0"/>
              </a:rPr>
              <a:t>min</a:t>
            </a:r>
            <a:r>
              <a:rPr lang="en-US" altLang="en-US" sz="3200" b="1" i="1" baseline="-25000" dirty="0">
                <a:solidFill>
                  <a:srgbClr val="000000"/>
                </a:solidFill>
                <a:latin typeface="Times" panose="02020603050405020304" pitchFamily="18" charset="0"/>
              </a:rPr>
              <a:t> </a:t>
            </a:r>
            <a:r>
              <a:rPr lang="en-US" sz="2800" dirty="0"/>
              <a:t>=3.</a:t>
            </a:r>
          </a:p>
        </p:txBody>
      </p:sp>
    </p:spTree>
    <p:extLst>
      <p:ext uri="{BB962C8B-B14F-4D97-AF65-F5344CB8AC3E}">
        <p14:creationId xmlns:p14="http://schemas.microsoft.com/office/powerpoint/2010/main" val="1025264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Hamming Code C(7,4)</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436990" y="5182561"/>
            <a:ext cx="10315074" cy="8045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pic>
        <p:nvPicPr>
          <p:cNvPr id="5" name="Picture 4">
            <a:extLst>
              <a:ext uri="{FF2B5EF4-FFF2-40B4-BE49-F238E27FC236}">
                <a16:creationId xmlns:a16="http://schemas.microsoft.com/office/drawing/2014/main" id="{0EEB1493-F992-4283-98D8-DBEFEFF72EFB}"/>
              </a:ext>
            </a:extLst>
          </p:cNvPr>
          <p:cNvPicPr>
            <a:picLocks noChangeAspect="1"/>
          </p:cNvPicPr>
          <p:nvPr/>
        </p:nvPicPr>
        <p:blipFill>
          <a:blip r:embed="rId7"/>
          <a:stretch>
            <a:fillRect/>
          </a:stretch>
        </p:blipFill>
        <p:spPr>
          <a:xfrm>
            <a:off x="220908" y="1513293"/>
            <a:ext cx="11420260" cy="3478787"/>
          </a:xfrm>
          <a:prstGeom prst="rect">
            <a:avLst/>
          </a:prstGeom>
        </p:spPr>
      </p:pic>
      <p:sp>
        <p:nvSpPr>
          <p:cNvPr id="12" name="TextBox 11">
            <a:extLst>
              <a:ext uri="{FF2B5EF4-FFF2-40B4-BE49-F238E27FC236}">
                <a16:creationId xmlns:a16="http://schemas.microsoft.com/office/drawing/2014/main" id="{81D26CBF-2C07-46D3-8A92-6DC194D18A87}"/>
              </a:ext>
            </a:extLst>
          </p:cNvPr>
          <p:cNvSpPr txBox="1"/>
          <p:nvPr/>
        </p:nvSpPr>
        <p:spPr>
          <a:xfrm>
            <a:off x="220908" y="6488199"/>
            <a:ext cx="6156960" cy="369332"/>
          </a:xfrm>
          <a:prstGeom prst="rect">
            <a:avLst/>
          </a:prstGeom>
          <a:noFill/>
        </p:spPr>
        <p:txBody>
          <a:bodyPr wrap="square">
            <a:spAutoFit/>
          </a:bodyPr>
          <a:lstStyle/>
          <a:p>
            <a:r>
              <a:rPr lang="en-IN" dirty="0">
                <a:hlinkClick r:id="rId8"/>
              </a:rPr>
              <a:t>https://en.wikipedia.org/wiki/Hamming_code</a:t>
            </a:r>
            <a:endParaRPr lang="en-IN" dirty="0"/>
          </a:p>
        </p:txBody>
      </p:sp>
      <p:sp>
        <p:nvSpPr>
          <p:cNvPr id="14" name="AutoShape 2" descr="\[2^P \geq n + P + 1 \]">
            <a:extLst>
              <a:ext uri="{FF2B5EF4-FFF2-40B4-BE49-F238E27FC236}">
                <a16:creationId xmlns:a16="http://schemas.microsoft.com/office/drawing/2014/main" id="{E1163659-B3D7-197C-2887-79895FD4BA03}"/>
              </a:ext>
            </a:extLst>
          </p:cNvPr>
          <p:cNvSpPr>
            <a:spLocks noChangeAspect="1" noChangeArrowheads="1"/>
          </p:cNvSpPr>
          <p:nvPr/>
        </p:nvSpPr>
        <p:spPr bwMode="auto">
          <a:xfrm>
            <a:off x="-1775416" y="5271447"/>
            <a:ext cx="1133476" cy="190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E878A1-2654-F386-305B-CBC1D1158F24}"/>
                  </a:ext>
                </a:extLst>
              </p:cNvPr>
              <p:cNvSpPr txBox="1"/>
              <p:nvPr/>
            </p:nvSpPr>
            <p:spPr>
              <a:xfrm>
                <a:off x="631322" y="5105045"/>
                <a:ext cx="10188384" cy="1052981"/>
              </a:xfrm>
              <a:prstGeom prst="rect">
                <a:avLst/>
              </a:prstGeom>
              <a:noFill/>
            </p:spPr>
            <p:txBody>
              <a:bodyPr wrap="square">
                <a:spAutoFit/>
              </a:bodyPr>
              <a:lstStyle/>
              <a:p>
                <a:r>
                  <a:rPr lang="en-US" dirty="0"/>
                  <a:t>Let </a:t>
                </a:r>
                <a:r>
                  <a:rPr lang="en-US" dirty="0">
                    <a:latin typeface="Cambria Math" panose="02040503050406030204" pitchFamily="18" charset="0"/>
                    <a:ea typeface="Cambria Math" panose="02040503050406030204" pitchFamily="18" charset="0"/>
                  </a:rPr>
                  <a:t>n</a:t>
                </a:r>
                <a:r>
                  <a:rPr lang="en-US" dirty="0"/>
                  <a:t> be the number of information or data bits, then the number of redundant bits </a:t>
                </a:r>
                <a:r>
                  <a:rPr lang="en-US" dirty="0">
                    <a:latin typeface="Cambria Math" panose="02040503050406030204" pitchFamily="18" charset="0"/>
                    <a:ea typeface="Cambria Math" panose="02040503050406030204" pitchFamily="18" charset="0"/>
                  </a:rPr>
                  <a:t>P</a:t>
                </a:r>
                <a:r>
                  <a:rPr lang="en-US" dirty="0"/>
                  <a:t> is determined from the following formula,</a:t>
                </a:r>
              </a:p>
              <a:p>
                <a:r>
                  <a:rPr lang="en-US" dirty="0"/>
                  <a:t>						 </a:t>
                </a:r>
                <a:r>
                  <a:rPr lang="en-US" b="1" dirty="0">
                    <a:solidFill>
                      <a:srgbClr val="D00000"/>
                    </a:solidFill>
                  </a:rPr>
                  <a:t> </a:t>
                </a:r>
                <a14:m>
                  <m:oMath xmlns:m="http://schemas.openxmlformats.org/officeDocument/2006/math">
                    <m:sSup>
                      <m:sSupPr>
                        <m:ctrlPr>
                          <a:rPr lang="en-US" sz="2400" b="1" i="1" smtClean="0">
                            <a:solidFill>
                              <a:srgbClr val="D00000"/>
                            </a:solidFill>
                            <a:latin typeface="Cambria Math" panose="02040503050406030204" pitchFamily="18" charset="0"/>
                          </a:rPr>
                        </m:ctrlPr>
                      </m:sSupPr>
                      <m:e>
                        <m:r>
                          <a:rPr lang="en-US" sz="2400" b="1" i="1" smtClean="0">
                            <a:solidFill>
                              <a:srgbClr val="D00000"/>
                            </a:solidFill>
                            <a:latin typeface="Cambria Math" panose="02040503050406030204" pitchFamily="18" charset="0"/>
                          </a:rPr>
                          <m:t>𝟐</m:t>
                        </m:r>
                      </m:e>
                      <m:sup>
                        <m:r>
                          <a:rPr lang="en-US" sz="2400" b="1" i="1" smtClean="0">
                            <a:solidFill>
                              <a:srgbClr val="D00000"/>
                            </a:solidFill>
                            <a:latin typeface="Cambria Math" panose="02040503050406030204" pitchFamily="18" charset="0"/>
                          </a:rPr>
                          <m:t>𝑷</m:t>
                        </m:r>
                      </m:sup>
                    </m:sSup>
                    <m:r>
                      <a:rPr lang="en-US" sz="2400" b="1" i="1" smtClean="0">
                        <a:solidFill>
                          <a:srgbClr val="D00000"/>
                        </a:solidFill>
                        <a:latin typeface="Cambria Math" panose="02040503050406030204" pitchFamily="18" charset="0"/>
                        <a:ea typeface="Cambria Math" panose="02040503050406030204" pitchFamily="18" charset="0"/>
                      </a:rPr>
                      <m:t>≥</m:t>
                    </m:r>
                    <m:r>
                      <a:rPr lang="en-US" sz="2400" b="1" i="1" smtClean="0">
                        <a:solidFill>
                          <a:srgbClr val="D00000"/>
                        </a:solidFill>
                        <a:latin typeface="Cambria Math" panose="02040503050406030204" pitchFamily="18" charset="0"/>
                        <a:ea typeface="Cambria Math" panose="02040503050406030204" pitchFamily="18" charset="0"/>
                      </a:rPr>
                      <m:t>𝒏</m:t>
                    </m:r>
                    <m:r>
                      <a:rPr lang="en-US" sz="2400" b="1" i="1" smtClean="0">
                        <a:solidFill>
                          <a:srgbClr val="D00000"/>
                        </a:solidFill>
                        <a:latin typeface="Cambria Math" panose="02040503050406030204" pitchFamily="18" charset="0"/>
                        <a:ea typeface="Cambria Math" panose="02040503050406030204" pitchFamily="18" charset="0"/>
                      </a:rPr>
                      <m:t>+</m:t>
                    </m:r>
                    <m:r>
                      <a:rPr lang="en-US" sz="2400" b="1" i="1" smtClean="0">
                        <a:solidFill>
                          <a:srgbClr val="D00000"/>
                        </a:solidFill>
                        <a:latin typeface="Cambria Math" panose="02040503050406030204" pitchFamily="18" charset="0"/>
                        <a:ea typeface="Cambria Math" panose="02040503050406030204" pitchFamily="18" charset="0"/>
                      </a:rPr>
                      <m:t>𝑷</m:t>
                    </m:r>
                    <m:r>
                      <a:rPr lang="en-US" sz="2400" b="1" i="1" smtClean="0">
                        <a:solidFill>
                          <a:srgbClr val="D00000"/>
                        </a:solidFill>
                        <a:latin typeface="Cambria Math" panose="02040503050406030204" pitchFamily="18" charset="0"/>
                        <a:ea typeface="Cambria Math" panose="02040503050406030204" pitchFamily="18" charset="0"/>
                      </a:rPr>
                      <m:t>+</m:t>
                    </m:r>
                    <m:r>
                      <a:rPr lang="en-US" sz="2400" b="1" i="1" smtClean="0">
                        <a:solidFill>
                          <a:srgbClr val="D00000"/>
                        </a:solidFill>
                        <a:latin typeface="Cambria Math" panose="02040503050406030204" pitchFamily="18" charset="0"/>
                        <a:ea typeface="Cambria Math" panose="02040503050406030204" pitchFamily="18" charset="0"/>
                      </a:rPr>
                      <m:t>𝟏</m:t>
                    </m:r>
                  </m:oMath>
                </a14:m>
                <a:endParaRPr lang="en-US" b="1" dirty="0"/>
              </a:p>
            </p:txBody>
          </p:sp>
        </mc:Choice>
        <mc:Fallback xmlns="">
          <p:sp>
            <p:nvSpPr>
              <p:cNvPr id="16" name="TextBox 15">
                <a:extLst>
                  <a:ext uri="{FF2B5EF4-FFF2-40B4-BE49-F238E27FC236}">
                    <a16:creationId xmlns:a16="http://schemas.microsoft.com/office/drawing/2014/main" id="{DAE878A1-2654-F386-305B-CBC1D1158F24}"/>
                  </a:ext>
                </a:extLst>
              </p:cNvPr>
              <p:cNvSpPr txBox="1">
                <a:spLocks noRot="1" noChangeAspect="1" noMove="1" noResize="1" noEditPoints="1" noAdjustHandles="1" noChangeArrowheads="1" noChangeShapeType="1" noTextEdit="1"/>
              </p:cNvSpPr>
              <p:nvPr/>
            </p:nvSpPr>
            <p:spPr>
              <a:xfrm>
                <a:off x="631322" y="5105045"/>
                <a:ext cx="10188384" cy="1052981"/>
              </a:xfrm>
              <a:prstGeom prst="rect">
                <a:avLst/>
              </a:prstGeom>
              <a:blipFill>
                <a:blip r:embed="rId9"/>
                <a:stretch>
                  <a:fillRect l="-539" t="-4046"/>
                </a:stretch>
              </a:blipFill>
            </p:spPr>
            <p:txBody>
              <a:bodyPr/>
              <a:lstStyle/>
              <a:p>
                <a:r>
                  <a:rPr lang="en-IN">
                    <a:noFill/>
                  </a:rPr>
                  <a:t> </a:t>
                </a:r>
              </a:p>
            </p:txBody>
          </p:sp>
        </mc:Fallback>
      </mc:AlternateContent>
    </p:spTree>
    <p:extLst>
      <p:ext uri="{BB962C8B-B14F-4D97-AF65-F5344CB8AC3E}">
        <p14:creationId xmlns:p14="http://schemas.microsoft.com/office/powerpoint/2010/main" val="851888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Cyclic Codes</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11" name="TextBox 10">
            <a:extLst>
              <a:ext uri="{FF2B5EF4-FFF2-40B4-BE49-F238E27FC236}">
                <a16:creationId xmlns:a16="http://schemas.microsoft.com/office/drawing/2014/main" id="{B6CCF9EC-212B-40B8-9C3E-D52F44BCFFF9}"/>
              </a:ext>
            </a:extLst>
          </p:cNvPr>
          <p:cNvSpPr txBox="1"/>
          <p:nvPr/>
        </p:nvSpPr>
        <p:spPr>
          <a:xfrm>
            <a:off x="746760" y="1348829"/>
            <a:ext cx="10315074" cy="3539430"/>
          </a:xfrm>
          <a:prstGeom prst="rect">
            <a:avLst/>
          </a:prstGeom>
          <a:noFill/>
        </p:spPr>
        <p:txBody>
          <a:bodyPr wrap="square">
            <a:spAutoFit/>
          </a:bodyPr>
          <a:lstStyle/>
          <a:p>
            <a:pPr marL="457200" indent="-457200">
              <a:buFont typeface="Arial" panose="020B0604020202020204" pitchFamily="34" charset="0"/>
              <a:buChar char="•"/>
            </a:pPr>
            <a:r>
              <a:rPr lang="en-US" sz="2800" dirty="0"/>
              <a:t>Cyclic codes are special linear block codes.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a codeword is cyclically shifted (rotated), the result is another codeword.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IN" sz="2800" b="1" dirty="0">
                <a:solidFill>
                  <a:srgbClr val="C00000"/>
                </a:solidFill>
              </a:rPr>
              <a:t>Cyclic Redundancy Check</a:t>
            </a:r>
            <a:r>
              <a:rPr lang="en-US" sz="2800" dirty="0"/>
              <a:t>: </a:t>
            </a:r>
          </a:p>
          <a:p>
            <a:pPr marL="914400" lvl="1" indent="-457200">
              <a:buFont typeface="Wingdings" panose="05000000000000000000" pitchFamily="2" charset="2"/>
              <a:buChar char="§"/>
            </a:pPr>
            <a:r>
              <a:rPr lang="en-US" sz="2800" dirty="0"/>
              <a:t>A subset of cyclic codes, used for error detection.</a:t>
            </a:r>
          </a:p>
          <a:p>
            <a:pPr marL="914400" lvl="1" indent="-457200">
              <a:buFont typeface="Wingdings" panose="05000000000000000000" pitchFamily="2" charset="2"/>
              <a:buChar char="§"/>
            </a:pPr>
            <a:r>
              <a:rPr lang="en-US" sz="2800" dirty="0"/>
              <a:t>Used in networks such as LANs and WANs. </a:t>
            </a:r>
            <a:endParaRPr lang="en-US" sz="2800" b="1" dirty="0">
              <a:solidFill>
                <a:srgbClr val="C00000"/>
              </a:solidFill>
            </a:endParaRPr>
          </a:p>
        </p:txBody>
      </p:sp>
    </p:spTree>
    <p:extLst>
      <p:ext uri="{BB962C8B-B14F-4D97-AF65-F5344CB8AC3E}">
        <p14:creationId xmlns:p14="http://schemas.microsoft.com/office/powerpoint/2010/main" val="1809332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CRC Code with C(7,4)</a:t>
            </a:r>
          </a:p>
        </p:txBody>
      </p:sp>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5"/>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pic>
        <p:nvPicPr>
          <p:cNvPr id="3" name="Picture 2">
            <a:extLst>
              <a:ext uri="{FF2B5EF4-FFF2-40B4-BE49-F238E27FC236}">
                <a16:creationId xmlns:a16="http://schemas.microsoft.com/office/drawing/2014/main" id="{FDABB042-C7FD-4E1A-BD25-A40B775A7005}"/>
              </a:ext>
            </a:extLst>
          </p:cNvPr>
          <p:cNvPicPr>
            <a:picLocks noChangeAspect="1"/>
          </p:cNvPicPr>
          <p:nvPr/>
        </p:nvPicPr>
        <p:blipFill rotWithShape="1">
          <a:blip r:embed="rId7"/>
          <a:srcRect t="11366"/>
          <a:stretch/>
        </p:blipFill>
        <p:spPr>
          <a:xfrm>
            <a:off x="364438" y="1676400"/>
            <a:ext cx="10906299" cy="3489960"/>
          </a:xfrm>
          <a:prstGeom prst="rect">
            <a:avLst/>
          </a:prstGeom>
        </p:spPr>
      </p:pic>
      <p:grpSp>
        <p:nvGrpSpPr>
          <p:cNvPr id="11" name="Group 10">
            <a:extLst>
              <a:ext uri="{FF2B5EF4-FFF2-40B4-BE49-F238E27FC236}">
                <a16:creationId xmlns:a16="http://schemas.microsoft.com/office/drawing/2014/main" id="{3FFFB484-34DF-4EEB-9618-1316AF4DE417}"/>
              </a:ext>
            </a:extLst>
          </p:cNvPr>
          <p:cNvGrpSpPr/>
          <p:nvPr/>
        </p:nvGrpSpPr>
        <p:grpSpPr>
          <a:xfrm>
            <a:off x="9135740" y="-19725"/>
            <a:ext cx="3179979" cy="6877725"/>
            <a:chOff x="9135740" y="-19725"/>
            <a:chExt cx="3179979" cy="6877725"/>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5"/>
            <a:stretch>
              <a:fillRect/>
            </a:stretch>
          </p:blipFill>
          <p:spPr>
            <a:xfrm>
              <a:off x="11755010" y="4869"/>
              <a:ext cx="560709" cy="6853131"/>
            </a:xfrm>
            <a:prstGeom prst="rect">
              <a:avLst/>
            </a:prstGeom>
          </p:spPr>
        </p:pic>
        <p:pic>
          <p:nvPicPr>
            <p:cNvPr id="13" name="Picture 12">
              <a:extLst>
                <a:ext uri="{FF2B5EF4-FFF2-40B4-BE49-F238E27FC236}">
                  <a16:creationId xmlns:a16="http://schemas.microsoft.com/office/drawing/2014/main" id="{50C9EAC4-A281-45B7-A313-905AD5DF8242}"/>
                </a:ext>
              </a:extLst>
            </p:cNvPr>
            <p:cNvPicPr>
              <a:picLocks noChangeAspect="1"/>
            </p:cNvPicPr>
            <p:nvPr/>
          </p:nvPicPr>
          <p:blipFill>
            <a:blip r:embed="rId5"/>
            <a:stretch>
              <a:fillRect/>
            </a:stretch>
          </p:blipFill>
          <p:spPr>
            <a:xfrm rot="5400000">
              <a:off x="10586432" y="-909706"/>
              <a:ext cx="558950" cy="2338913"/>
            </a:xfrm>
            <a:prstGeom prst="rect">
              <a:avLst/>
            </a:prstGeom>
          </p:spPr>
        </p:pic>
        <p:pic>
          <p:nvPicPr>
            <p:cNvPr id="14" name="Picture 13">
              <a:extLst>
                <a:ext uri="{FF2B5EF4-FFF2-40B4-BE49-F238E27FC236}">
                  <a16:creationId xmlns:a16="http://schemas.microsoft.com/office/drawing/2014/main" id="{E054E2BD-0C9A-49D3-AC59-AEB0FFA0848A}"/>
                </a:ext>
              </a:extLst>
            </p:cNvPr>
            <p:cNvPicPr>
              <a:picLocks noChangeAspect="1"/>
            </p:cNvPicPr>
            <p:nvPr/>
          </p:nvPicPr>
          <p:blipFill>
            <a:blip r:embed="rId6"/>
            <a:stretch>
              <a:fillRect/>
            </a:stretch>
          </p:blipFill>
          <p:spPr>
            <a:xfrm>
              <a:off x="9135740" y="-19725"/>
              <a:ext cx="560710" cy="558951"/>
            </a:xfrm>
            <a:prstGeom prst="rect">
              <a:avLst/>
            </a:prstGeom>
          </p:spPr>
        </p:pic>
      </p:grpSp>
    </p:spTree>
    <p:extLst>
      <p:ext uri="{BB962C8B-B14F-4D97-AF65-F5344CB8AC3E}">
        <p14:creationId xmlns:p14="http://schemas.microsoft.com/office/powerpoint/2010/main" val="2282973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fontScale="90000"/>
          </a:bodyPr>
          <a:lstStyle/>
          <a:p>
            <a:pPr algn="ctr"/>
            <a:r>
              <a:rPr lang="en-US" sz="3600" b="1" dirty="0">
                <a:solidFill>
                  <a:srgbClr val="C00000"/>
                </a:solidFill>
                <a:latin typeface="Marcellus" panose="020E0602050203020307" pitchFamily="34" charset="0"/>
              </a:rPr>
              <a:t>CRC Code encoder and decoder</a:t>
            </a:r>
          </a:p>
        </p:txBody>
      </p:sp>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5"/>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grpSp>
        <p:nvGrpSpPr>
          <p:cNvPr id="11" name="Group 10">
            <a:extLst>
              <a:ext uri="{FF2B5EF4-FFF2-40B4-BE49-F238E27FC236}">
                <a16:creationId xmlns:a16="http://schemas.microsoft.com/office/drawing/2014/main" id="{3FFFB484-34DF-4EEB-9618-1316AF4DE417}"/>
              </a:ext>
            </a:extLst>
          </p:cNvPr>
          <p:cNvGrpSpPr/>
          <p:nvPr/>
        </p:nvGrpSpPr>
        <p:grpSpPr>
          <a:xfrm>
            <a:off x="9135740" y="-19725"/>
            <a:ext cx="3179979" cy="6877725"/>
            <a:chOff x="9135740" y="-19725"/>
            <a:chExt cx="3179979" cy="6877725"/>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5"/>
            <a:stretch>
              <a:fillRect/>
            </a:stretch>
          </p:blipFill>
          <p:spPr>
            <a:xfrm>
              <a:off x="11755010" y="4869"/>
              <a:ext cx="560709" cy="6853131"/>
            </a:xfrm>
            <a:prstGeom prst="rect">
              <a:avLst/>
            </a:prstGeom>
          </p:spPr>
        </p:pic>
        <p:pic>
          <p:nvPicPr>
            <p:cNvPr id="13" name="Picture 12">
              <a:extLst>
                <a:ext uri="{FF2B5EF4-FFF2-40B4-BE49-F238E27FC236}">
                  <a16:creationId xmlns:a16="http://schemas.microsoft.com/office/drawing/2014/main" id="{50C9EAC4-A281-45B7-A313-905AD5DF8242}"/>
                </a:ext>
              </a:extLst>
            </p:cNvPr>
            <p:cNvPicPr>
              <a:picLocks noChangeAspect="1"/>
            </p:cNvPicPr>
            <p:nvPr/>
          </p:nvPicPr>
          <p:blipFill>
            <a:blip r:embed="rId5"/>
            <a:stretch>
              <a:fillRect/>
            </a:stretch>
          </p:blipFill>
          <p:spPr>
            <a:xfrm rot="5400000">
              <a:off x="10586432" y="-909706"/>
              <a:ext cx="558950" cy="2338913"/>
            </a:xfrm>
            <a:prstGeom prst="rect">
              <a:avLst/>
            </a:prstGeom>
          </p:spPr>
        </p:pic>
        <p:pic>
          <p:nvPicPr>
            <p:cNvPr id="14" name="Picture 13">
              <a:extLst>
                <a:ext uri="{FF2B5EF4-FFF2-40B4-BE49-F238E27FC236}">
                  <a16:creationId xmlns:a16="http://schemas.microsoft.com/office/drawing/2014/main" id="{E054E2BD-0C9A-49D3-AC59-AEB0FFA0848A}"/>
                </a:ext>
              </a:extLst>
            </p:cNvPr>
            <p:cNvPicPr>
              <a:picLocks noChangeAspect="1"/>
            </p:cNvPicPr>
            <p:nvPr/>
          </p:nvPicPr>
          <p:blipFill>
            <a:blip r:embed="rId6"/>
            <a:stretch>
              <a:fillRect/>
            </a:stretch>
          </p:blipFill>
          <p:spPr>
            <a:xfrm>
              <a:off x="9135740" y="-19725"/>
              <a:ext cx="560710" cy="558951"/>
            </a:xfrm>
            <a:prstGeom prst="rect">
              <a:avLst/>
            </a:prstGeom>
          </p:spPr>
        </p:pic>
      </p:grpSp>
      <p:pic>
        <p:nvPicPr>
          <p:cNvPr id="5" name="Picture 4">
            <a:extLst>
              <a:ext uri="{FF2B5EF4-FFF2-40B4-BE49-F238E27FC236}">
                <a16:creationId xmlns:a16="http://schemas.microsoft.com/office/drawing/2014/main" id="{C883A8A6-898C-48B8-92DB-87599F8DC480}"/>
              </a:ext>
            </a:extLst>
          </p:cNvPr>
          <p:cNvPicPr>
            <a:picLocks noChangeAspect="1"/>
          </p:cNvPicPr>
          <p:nvPr/>
        </p:nvPicPr>
        <p:blipFill>
          <a:blip r:embed="rId7"/>
          <a:stretch>
            <a:fillRect/>
          </a:stretch>
        </p:blipFill>
        <p:spPr>
          <a:xfrm>
            <a:off x="1021080" y="1267856"/>
            <a:ext cx="9204676" cy="5141469"/>
          </a:xfrm>
          <a:prstGeom prst="rect">
            <a:avLst/>
          </a:prstGeom>
        </p:spPr>
      </p:pic>
    </p:spTree>
    <p:extLst>
      <p:ext uri="{BB962C8B-B14F-4D97-AF65-F5344CB8AC3E}">
        <p14:creationId xmlns:p14="http://schemas.microsoft.com/office/powerpoint/2010/main" val="160557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Division in CRC encoder</a:t>
            </a:r>
          </a:p>
        </p:txBody>
      </p:sp>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5"/>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grpSp>
        <p:nvGrpSpPr>
          <p:cNvPr id="11" name="Group 10">
            <a:extLst>
              <a:ext uri="{FF2B5EF4-FFF2-40B4-BE49-F238E27FC236}">
                <a16:creationId xmlns:a16="http://schemas.microsoft.com/office/drawing/2014/main" id="{3FFFB484-34DF-4EEB-9618-1316AF4DE417}"/>
              </a:ext>
            </a:extLst>
          </p:cNvPr>
          <p:cNvGrpSpPr/>
          <p:nvPr/>
        </p:nvGrpSpPr>
        <p:grpSpPr>
          <a:xfrm>
            <a:off x="9135740" y="-19725"/>
            <a:ext cx="3179979" cy="6877725"/>
            <a:chOff x="9135740" y="-19725"/>
            <a:chExt cx="3179979" cy="6877725"/>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5"/>
            <a:stretch>
              <a:fillRect/>
            </a:stretch>
          </p:blipFill>
          <p:spPr>
            <a:xfrm>
              <a:off x="11755010" y="4869"/>
              <a:ext cx="560709" cy="6853131"/>
            </a:xfrm>
            <a:prstGeom prst="rect">
              <a:avLst/>
            </a:prstGeom>
          </p:spPr>
        </p:pic>
        <p:pic>
          <p:nvPicPr>
            <p:cNvPr id="13" name="Picture 12">
              <a:extLst>
                <a:ext uri="{FF2B5EF4-FFF2-40B4-BE49-F238E27FC236}">
                  <a16:creationId xmlns:a16="http://schemas.microsoft.com/office/drawing/2014/main" id="{50C9EAC4-A281-45B7-A313-905AD5DF8242}"/>
                </a:ext>
              </a:extLst>
            </p:cNvPr>
            <p:cNvPicPr>
              <a:picLocks noChangeAspect="1"/>
            </p:cNvPicPr>
            <p:nvPr/>
          </p:nvPicPr>
          <p:blipFill>
            <a:blip r:embed="rId5"/>
            <a:stretch>
              <a:fillRect/>
            </a:stretch>
          </p:blipFill>
          <p:spPr>
            <a:xfrm rot="5400000">
              <a:off x="10586432" y="-909706"/>
              <a:ext cx="558950" cy="2338913"/>
            </a:xfrm>
            <a:prstGeom prst="rect">
              <a:avLst/>
            </a:prstGeom>
          </p:spPr>
        </p:pic>
        <p:pic>
          <p:nvPicPr>
            <p:cNvPr id="14" name="Picture 13">
              <a:extLst>
                <a:ext uri="{FF2B5EF4-FFF2-40B4-BE49-F238E27FC236}">
                  <a16:creationId xmlns:a16="http://schemas.microsoft.com/office/drawing/2014/main" id="{E054E2BD-0C9A-49D3-AC59-AEB0FFA0848A}"/>
                </a:ext>
              </a:extLst>
            </p:cNvPr>
            <p:cNvPicPr>
              <a:picLocks noChangeAspect="1"/>
            </p:cNvPicPr>
            <p:nvPr/>
          </p:nvPicPr>
          <p:blipFill>
            <a:blip r:embed="rId6"/>
            <a:stretch>
              <a:fillRect/>
            </a:stretch>
          </p:blipFill>
          <p:spPr>
            <a:xfrm>
              <a:off x="9135740" y="-19725"/>
              <a:ext cx="560710" cy="558951"/>
            </a:xfrm>
            <a:prstGeom prst="rect">
              <a:avLst/>
            </a:prstGeom>
          </p:spPr>
        </p:pic>
      </p:grpSp>
      <p:pic>
        <p:nvPicPr>
          <p:cNvPr id="3" name="Picture 2">
            <a:extLst>
              <a:ext uri="{FF2B5EF4-FFF2-40B4-BE49-F238E27FC236}">
                <a16:creationId xmlns:a16="http://schemas.microsoft.com/office/drawing/2014/main" id="{549E4723-1F2F-4E61-9F94-F16E4E14E213}"/>
              </a:ext>
            </a:extLst>
          </p:cNvPr>
          <p:cNvPicPr>
            <a:picLocks noChangeAspect="1"/>
          </p:cNvPicPr>
          <p:nvPr/>
        </p:nvPicPr>
        <p:blipFill>
          <a:blip r:embed="rId7"/>
          <a:stretch>
            <a:fillRect/>
          </a:stretch>
        </p:blipFill>
        <p:spPr>
          <a:xfrm>
            <a:off x="2057984" y="1061277"/>
            <a:ext cx="8488679" cy="5398576"/>
          </a:xfrm>
          <a:prstGeom prst="rect">
            <a:avLst/>
          </a:prstGeom>
        </p:spPr>
      </p:pic>
    </p:spTree>
    <p:extLst>
      <p:ext uri="{BB962C8B-B14F-4D97-AF65-F5344CB8AC3E}">
        <p14:creationId xmlns:p14="http://schemas.microsoft.com/office/powerpoint/2010/main" val="2047349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fontScale="90000"/>
          </a:bodyPr>
          <a:lstStyle/>
          <a:p>
            <a:pPr algn="ctr"/>
            <a:r>
              <a:rPr lang="en-US" sz="3600" b="1" dirty="0">
                <a:solidFill>
                  <a:srgbClr val="C00000"/>
                </a:solidFill>
                <a:latin typeface="Marcellus" panose="020E0602050203020307" pitchFamily="34" charset="0"/>
              </a:rPr>
              <a:t>CRC Division using polynomial</a:t>
            </a:r>
          </a:p>
        </p:txBody>
      </p:sp>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5"/>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grpSp>
        <p:nvGrpSpPr>
          <p:cNvPr id="11" name="Group 10">
            <a:extLst>
              <a:ext uri="{FF2B5EF4-FFF2-40B4-BE49-F238E27FC236}">
                <a16:creationId xmlns:a16="http://schemas.microsoft.com/office/drawing/2014/main" id="{3FFFB484-34DF-4EEB-9618-1316AF4DE417}"/>
              </a:ext>
            </a:extLst>
          </p:cNvPr>
          <p:cNvGrpSpPr/>
          <p:nvPr/>
        </p:nvGrpSpPr>
        <p:grpSpPr>
          <a:xfrm>
            <a:off x="9135740" y="-19725"/>
            <a:ext cx="3179979" cy="6877725"/>
            <a:chOff x="9135740" y="-19725"/>
            <a:chExt cx="3179979" cy="6877725"/>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5"/>
            <a:stretch>
              <a:fillRect/>
            </a:stretch>
          </p:blipFill>
          <p:spPr>
            <a:xfrm>
              <a:off x="11755010" y="4869"/>
              <a:ext cx="560709" cy="6853131"/>
            </a:xfrm>
            <a:prstGeom prst="rect">
              <a:avLst/>
            </a:prstGeom>
          </p:spPr>
        </p:pic>
        <p:pic>
          <p:nvPicPr>
            <p:cNvPr id="13" name="Picture 12">
              <a:extLst>
                <a:ext uri="{FF2B5EF4-FFF2-40B4-BE49-F238E27FC236}">
                  <a16:creationId xmlns:a16="http://schemas.microsoft.com/office/drawing/2014/main" id="{50C9EAC4-A281-45B7-A313-905AD5DF8242}"/>
                </a:ext>
              </a:extLst>
            </p:cNvPr>
            <p:cNvPicPr>
              <a:picLocks noChangeAspect="1"/>
            </p:cNvPicPr>
            <p:nvPr/>
          </p:nvPicPr>
          <p:blipFill>
            <a:blip r:embed="rId5"/>
            <a:stretch>
              <a:fillRect/>
            </a:stretch>
          </p:blipFill>
          <p:spPr>
            <a:xfrm rot="5400000">
              <a:off x="10586432" y="-909706"/>
              <a:ext cx="558950" cy="2338913"/>
            </a:xfrm>
            <a:prstGeom prst="rect">
              <a:avLst/>
            </a:prstGeom>
          </p:spPr>
        </p:pic>
        <p:pic>
          <p:nvPicPr>
            <p:cNvPr id="14" name="Picture 13">
              <a:extLst>
                <a:ext uri="{FF2B5EF4-FFF2-40B4-BE49-F238E27FC236}">
                  <a16:creationId xmlns:a16="http://schemas.microsoft.com/office/drawing/2014/main" id="{E054E2BD-0C9A-49D3-AC59-AEB0FFA0848A}"/>
                </a:ext>
              </a:extLst>
            </p:cNvPr>
            <p:cNvPicPr>
              <a:picLocks noChangeAspect="1"/>
            </p:cNvPicPr>
            <p:nvPr/>
          </p:nvPicPr>
          <p:blipFill>
            <a:blip r:embed="rId6"/>
            <a:stretch>
              <a:fillRect/>
            </a:stretch>
          </p:blipFill>
          <p:spPr>
            <a:xfrm>
              <a:off x="9135740" y="-19725"/>
              <a:ext cx="560710" cy="558951"/>
            </a:xfrm>
            <a:prstGeom prst="rect">
              <a:avLst/>
            </a:prstGeom>
          </p:spPr>
        </p:pic>
      </p:grpSp>
      <p:pic>
        <p:nvPicPr>
          <p:cNvPr id="5" name="Picture 4">
            <a:extLst>
              <a:ext uri="{FF2B5EF4-FFF2-40B4-BE49-F238E27FC236}">
                <a16:creationId xmlns:a16="http://schemas.microsoft.com/office/drawing/2014/main" id="{12997CDF-BD67-4387-A85F-71EDC54E69E3}"/>
              </a:ext>
            </a:extLst>
          </p:cNvPr>
          <p:cNvPicPr>
            <a:picLocks noChangeAspect="1"/>
          </p:cNvPicPr>
          <p:nvPr/>
        </p:nvPicPr>
        <p:blipFill>
          <a:blip r:embed="rId7"/>
          <a:stretch>
            <a:fillRect/>
          </a:stretch>
        </p:blipFill>
        <p:spPr>
          <a:xfrm>
            <a:off x="2194544" y="1083863"/>
            <a:ext cx="7213289" cy="4690274"/>
          </a:xfrm>
          <a:prstGeom prst="rect">
            <a:avLst/>
          </a:prstGeom>
        </p:spPr>
      </p:pic>
      <p:sp>
        <p:nvSpPr>
          <p:cNvPr id="15" name="TextBox 14">
            <a:extLst>
              <a:ext uri="{FF2B5EF4-FFF2-40B4-BE49-F238E27FC236}">
                <a16:creationId xmlns:a16="http://schemas.microsoft.com/office/drawing/2014/main" id="{C930E63F-2EA5-4EF5-A817-096191406C1A}"/>
              </a:ext>
            </a:extLst>
          </p:cNvPr>
          <p:cNvSpPr txBox="1"/>
          <p:nvPr/>
        </p:nvSpPr>
        <p:spPr>
          <a:xfrm>
            <a:off x="436990" y="6210920"/>
            <a:ext cx="10390252" cy="400110"/>
          </a:xfrm>
          <a:prstGeom prst="rect">
            <a:avLst/>
          </a:prstGeom>
          <a:noFill/>
        </p:spPr>
        <p:txBody>
          <a:bodyPr wrap="square">
            <a:spAutoFit/>
          </a:bodyPr>
          <a:lstStyle/>
          <a:p>
            <a:r>
              <a:rPr lang="en-US" sz="2000" b="1" dirty="0">
                <a:solidFill>
                  <a:srgbClr val="C00000"/>
                </a:solidFill>
              </a:rPr>
              <a:t>The divisor in a cyclic code is normally called the </a:t>
            </a:r>
            <a:r>
              <a:rPr lang="en-US" sz="2000" b="1" dirty="0">
                <a:solidFill>
                  <a:srgbClr val="C00000"/>
                </a:solidFill>
                <a:highlight>
                  <a:srgbClr val="FFFF00"/>
                </a:highlight>
              </a:rPr>
              <a:t>generator polynomial </a:t>
            </a:r>
            <a:r>
              <a:rPr lang="en-US" sz="2000" b="1" dirty="0">
                <a:solidFill>
                  <a:srgbClr val="C00000"/>
                </a:solidFill>
              </a:rPr>
              <a:t>or simply the </a:t>
            </a:r>
            <a:r>
              <a:rPr lang="en-US" sz="2000" b="1" dirty="0">
                <a:solidFill>
                  <a:srgbClr val="C00000"/>
                </a:solidFill>
                <a:highlight>
                  <a:srgbClr val="FFFF00"/>
                </a:highlight>
              </a:rPr>
              <a:t>generator</a:t>
            </a:r>
            <a:endParaRPr lang="en-IN" sz="2000" b="1" dirty="0">
              <a:solidFill>
                <a:srgbClr val="C00000"/>
              </a:solidFill>
              <a:highlight>
                <a:srgbClr val="FFFF00"/>
              </a:highlight>
            </a:endParaRPr>
          </a:p>
        </p:txBody>
      </p:sp>
    </p:spTree>
    <p:extLst>
      <p:ext uri="{BB962C8B-B14F-4D97-AF65-F5344CB8AC3E}">
        <p14:creationId xmlns:p14="http://schemas.microsoft.com/office/powerpoint/2010/main" val="18819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401054" y="191861"/>
            <a:ext cx="11395912" cy="721920"/>
          </a:xfrm>
        </p:spPr>
        <p:txBody>
          <a:bodyPr>
            <a:normAutofit/>
          </a:bodyPr>
          <a:lstStyle/>
          <a:p>
            <a:pPr algn="ctr"/>
            <a:r>
              <a:rPr lang="en-US" sz="3600" dirty="0">
                <a:solidFill>
                  <a:srgbClr val="C00000"/>
                </a:solidFill>
                <a:latin typeface="Marcellus" panose="020E0602050203020307" pitchFamily="34" charset="0"/>
              </a:rPr>
              <a:t>Types of Errors</a:t>
            </a:r>
            <a:endParaRPr lang="en-US" sz="3600"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5880674" y="567534"/>
            <a:ext cx="385984" cy="12236665"/>
          </a:xfrm>
          <a:prstGeom prst="rect">
            <a:avLst/>
          </a:prstGeom>
        </p:spPr>
      </p:pic>
      <p:pic>
        <p:nvPicPr>
          <p:cNvPr id="5" name="Picture 4">
            <a:extLst>
              <a:ext uri="{FF2B5EF4-FFF2-40B4-BE49-F238E27FC236}">
                <a16:creationId xmlns:a16="http://schemas.microsoft.com/office/drawing/2014/main" id="{B15A553C-6E56-4E14-9B40-3D70033DB61F}"/>
              </a:ext>
            </a:extLst>
          </p:cNvPr>
          <p:cNvPicPr>
            <a:picLocks noChangeAspect="1"/>
          </p:cNvPicPr>
          <p:nvPr/>
        </p:nvPicPr>
        <p:blipFill>
          <a:blip r:embed="rId3"/>
          <a:stretch>
            <a:fillRect/>
          </a:stretch>
        </p:blipFill>
        <p:spPr>
          <a:xfrm rot="5400000">
            <a:off x="4533653" y="1754134"/>
            <a:ext cx="176409" cy="9333048"/>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4184" y="4295090"/>
            <a:ext cx="4693927" cy="3352805"/>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828421" y="5610533"/>
            <a:ext cx="968545" cy="721920"/>
          </a:xfrm>
          <a:prstGeom prst="rect">
            <a:avLst/>
          </a:prstGeom>
        </p:spPr>
      </p:pic>
      <p:sp>
        <p:nvSpPr>
          <p:cNvPr id="8" name="Subtitle 2">
            <a:extLst>
              <a:ext uri="{FF2B5EF4-FFF2-40B4-BE49-F238E27FC236}">
                <a16:creationId xmlns:a16="http://schemas.microsoft.com/office/drawing/2014/main" id="{5AB99583-1BD7-4DF1-9DBD-299F1C8E7BF2}"/>
              </a:ext>
            </a:extLst>
          </p:cNvPr>
          <p:cNvSpPr txBox="1">
            <a:spLocks/>
          </p:cNvSpPr>
          <p:nvPr/>
        </p:nvSpPr>
        <p:spPr>
          <a:xfrm>
            <a:off x="669758" y="1211543"/>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85000"/>
                    <a:lumOff val="15000"/>
                  </a:schemeClr>
                </a:solidFill>
                <a:latin typeface="Marcellus" panose="020E0602050203020307" pitchFamily="34" charset="0"/>
              </a:rPr>
              <a:t>Interference can change the shape of the signal</a:t>
            </a:r>
          </a:p>
          <a:p>
            <a:endParaRPr lang="en-US"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rPr>
              <a:t>In Single Bit error, a </a:t>
            </a:r>
            <a:r>
              <a:rPr lang="en-US" i="1" dirty="0">
                <a:solidFill>
                  <a:schemeClr val="tx1">
                    <a:lumMod val="85000"/>
                    <a:lumOff val="15000"/>
                  </a:schemeClr>
                </a:solidFill>
                <a:latin typeface="Marcellus" panose="020E0602050203020307" pitchFamily="34" charset="0"/>
              </a:rPr>
              <a:t>0</a:t>
            </a:r>
            <a:r>
              <a:rPr lang="en-US" dirty="0">
                <a:solidFill>
                  <a:schemeClr val="tx1">
                    <a:lumMod val="85000"/>
                    <a:lumOff val="15000"/>
                  </a:schemeClr>
                </a:solidFill>
                <a:latin typeface="Marcellus" panose="020E0602050203020307" pitchFamily="34" charset="0"/>
              </a:rPr>
              <a:t> is changed to a </a:t>
            </a:r>
            <a:r>
              <a:rPr lang="en-US" i="1" dirty="0">
                <a:solidFill>
                  <a:schemeClr val="tx1">
                    <a:lumMod val="85000"/>
                    <a:lumOff val="15000"/>
                  </a:schemeClr>
                </a:solidFill>
                <a:latin typeface="Marcellus" panose="020E0602050203020307" pitchFamily="34" charset="0"/>
              </a:rPr>
              <a:t>1</a:t>
            </a:r>
            <a:r>
              <a:rPr lang="en-US" dirty="0">
                <a:solidFill>
                  <a:schemeClr val="tx1">
                    <a:lumMod val="85000"/>
                    <a:lumOff val="15000"/>
                  </a:schemeClr>
                </a:solidFill>
                <a:latin typeface="Marcellus" panose="020E0602050203020307" pitchFamily="34" charset="0"/>
              </a:rPr>
              <a:t> or a </a:t>
            </a:r>
            <a:r>
              <a:rPr lang="en-US" i="1" dirty="0">
                <a:solidFill>
                  <a:schemeClr val="tx1">
                    <a:lumMod val="85000"/>
                    <a:lumOff val="15000"/>
                  </a:schemeClr>
                </a:solidFill>
                <a:latin typeface="Marcellus" panose="020E0602050203020307" pitchFamily="34" charset="0"/>
              </a:rPr>
              <a:t>1</a:t>
            </a:r>
            <a:r>
              <a:rPr lang="en-US" dirty="0">
                <a:solidFill>
                  <a:schemeClr val="tx1">
                    <a:lumMod val="85000"/>
                    <a:lumOff val="15000"/>
                  </a:schemeClr>
                </a:solidFill>
                <a:latin typeface="Marcellus" panose="020E0602050203020307" pitchFamily="34" charset="0"/>
              </a:rPr>
              <a:t>  to a  0.</a:t>
            </a:r>
          </a:p>
          <a:p>
            <a:endParaRPr lang="en-US" dirty="0">
              <a:solidFill>
                <a:schemeClr val="tx1">
                  <a:lumMod val="85000"/>
                  <a:lumOff val="15000"/>
                </a:schemeClr>
              </a:solidFill>
              <a:latin typeface="Marcellus" panose="020E0602050203020307" pitchFamily="34" charset="0"/>
            </a:endParaRPr>
          </a:p>
          <a:p>
            <a:r>
              <a:rPr lang="en-US" dirty="0">
                <a:solidFill>
                  <a:schemeClr val="tx1">
                    <a:lumMod val="85000"/>
                    <a:lumOff val="15000"/>
                  </a:schemeClr>
                </a:solidFill>
                <a:latin typeface="Marcellus" panose="020E0602050203020307" pitchFamily="34" charset="0"/>
              </a:rPr>
              <a:t> The term </a:t>
            </a:r>
            <a:r>
              <a:rPr lang="en-US" b="1" i="1" dirty="0">
                <a:solidFill>
                  <a:schemeClr val="tx1">
                    <a:lumMod val="85000"/>
                    <a:lumOff val="15000"/>
                  </a:schemeClr>
                </a:solidFill>
                <a:latin typeface="Marcellus" panose="020E0602050203020307" pitchFamily="34" charset="0"/>
              </a:rPr>
              <a:t>single-bit error </a:t>
            </a:r>
            <a:r>
              <a:rPr lang="en-US" dirty="0">
                <a:solidFill>
                  <a:schemeClr val="tx1">
                    <a:lumMod val="85000"/>
                    <a:lumOff val="15000"/>
                  </a:schemeClr>
                </a:solidFill>
                <a:latin typeface="Marcellus" panose="020E0602050203020307" pitchFamily="34" charset="0"/>
              </a:rPr>
              <a:t>means that only 1 bit of a given data unit (such as a byte, character, or packet) is changed from 1 to 0 or from 0 to 1.</a:t>
            </a:r>
          </a:p>
          <a:p>
            <a:endParaRPr lang="en-US" dirty="0">
              <a:solidFill>
                <a:schemeClr val="tx1">
                  <a:lumMod val="85000"/>
                  <a:lumOff val="15000"/>
                </a:schemeClr>
              </a:solidFill>
              <a:latin typeface="Marcellus" panose="020E0602050203020307" pitchFamily="34" charset="0"/>
            </a:endParaRPr>
          </a:p>
          <a:p>
            <a:pPr marL="0" indent="0">
              <a:buNone/>
            </a:pPr>
            <a:endParaRPr lang="en-US" dirty="0">
              <a:solidFill>
                <a:schemeClr val="tx1">
                  <a:lumMod val="85000"/>
                  <a:lumOff val="15000"/>
                </a:schemeClr>
              </a:solidFill>
              <a:latin typeface="Marcellus" panose="020E0602050203020307" pitchFamily="34" charset="0"/>
            </a:endParaRPr>
          </a:p>
        </p:txBody>
      </p:sp>
    </p:spTree>
    <p:extLst>
      <p:ext uri="{BB962C8B-B14F-4D97-AF65-F5344CB8AC3E}">
        <p14:creationId xmlns:p14="http://schemas.microsoft.com/office/powerpoint/2010/main" val="133504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 Standard polynomials</a:t>
            </a:r>
          </a:p>
        </p:txBody>
      </p:sp>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5"/>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grpSp>
        <p:nvGrpSpPr>
          <p:cNvPr id="11" name="Group 10">
            <a:extLst>
              <a:ext uri="{FF2B5EF4-FFF2-40B4-BE49-F238E27FC236}">
                <a16:creationId xmlns:a16="http://schemas.microsoft.com/office/drawing/2014/main" id="{3FFFB484-34DF-4EEB-9618-1316AF4DE417}"/>
              </a:ext>
            </a:extLst>
          </p:cNvPr>
          <p:cNvGrpSpPr/>
          <p:nvPr/>
        </p:nvGrpSpPr>
        <p:grpSpPr>
          <a:xfrm>
            <a:off x="9135740" y="-19725"/>
            <a:ext cx="3179979" cy="6877725"/>
            <a:chOff x="9135740" y="-19725"/>
            <a:chExt cx="3179979" cy="6877725"/>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5"/>
            <a:stretch>
              <a:fillRect/>
            </a:stretch>
          </p:blipFill>
          <p:spPr>
            <a:xfrm>
              <a:off x="11755010" y="4869"/>
              <a:ext cx="560709" cy="6853131"/>
            </a:xfrm>
            <a:prstGeom prst="rect">
              <a:avLst/>
            </a:prstGeom>
          </p:spPr>
        </p:pic>
        <p:pic>
          <p:nvPicPr>
            <p:cNvPr id="13" name="Picture 12">
              <a:extLst>
                <a:ext uri="{FF2B5EF4-FFF2-40B4-BE49-F238E27FC236}">
                  <a16:creationId xmlns:a16="http://schemas.microsoft.com/office/drawing/2014/main" id="{50C9EAC4-A281-45B7-A313-905AD5DF8242}"/>
                </a:ext>
              </a:extLst>
            </p:cNvPr>
            <p:cNvPicPr>
              <a:picLocks noChangeAspect="1"/>
            </p:cNvPicPr>
            <p:nvPr/>
          </p:nvPicPr>
          <p:blipFill>
            <a:blip r:embed="rId5"/>
            <a:stretch>
              <a:fillRect/>
            </a:stretch>
          </p:blipFill>
          <p:spPr>
            <a:xfrm rot="5400000">
              <a:off x="10586432" y="-909706"/>
              <a:ext cx="558950" cy="2338913"/>
            </a:xfrm>
            <a:prstGeom prst="rect">
              <a:avLst/>
            </a:prstGeom>
          </p:spPr>
        </p:pic>
        <p:pic>
          <p:nvPicPr>
            <p:cNvPr id="14" name="Picture 13">
              <a:extLst>
                <a:ext uri="{FF2B5EF4-FFF2-40B4-BE49-F238E27FC236}">
                  <a16:creationId xmlns:a16="http://schemas.microsoft.com/office/drawing/2014/main" id="{E054E2BD-0C9A-49D3-AC59-AEB0FFA0848A}"/>
                </a:ext>
              </a:extLst>
            </p:cNvPr>
            <p:cNvPicPr>
              <a:picLocks noChangeAspect="1"/>
            </p:cNvPicPr>
            <p:nvPr/>
          </p:nvPicPr>
          <p:blipFill>
            <a:blip r:embed="rId6"/>
            <a:stretch>
              <a:fillRect/>
            </a:stretch>
          </p:blipFill>
          <p:spPr>
            <a:xfrm>
              <a:off x="9135740" y="-19725"/>
              <a:ext cx="560710" cy="558951"/>
            </a:xfrm>
            <a:prstGeom prst="rect">
              <a:avLst/>
            </a:prstGeom>
          </p:spPr>
        </p:pic>
      </p:grpSp>
      <p:sp>
        <p:nvSpPr>
          <p:cNvPr id="15" name="TextBox 14">
            <a:extLst>
              <a:ext uri="{FF2B5EF4-FFF2-40B4-BE49-F238E27FC236}">
                <a16:creationId xmlns:a16="http://schemas.microsoft.com/office/drawing/2014/main" id="{C930E63F-2EA5-4EF5-A817-096191406C1A}"/>
              </a:ext>
            </a:extLst>
          </p:cNvPr>
          <p:cNvSpPr txBox="1"/>
          <p:nvPr/>
        </p:nvSpPr>
        <p:spPr>
          <a:xfrm>
            <a:off x="436990" y="6210920"/>
            <a:ext cx="10390252" cy="400110"/>
          </a:xfrm>
          <a:prstGeom prst="rect">
            <a:avLst/>
          </a:prstGeom>
          <a:noFill/>
        </p:spPr>
        <p:txBody>
          <a:bodyPr wrap="square">
            <a:spAutoFit/>
          </a:bodyPr>
          <a:lstStyle/>
          <a:p>
            <a:r>
              <a:rPr lang="en-US" sz="2000" b="1" dirty="0">
                <a:solidFill>
                  <a:srgbClr val="C00000"/>
                </a:solidFill>
              </a:rPr>
              <a:t>The divisor in a cyclic code is normally called the </a:t>
            </a:r>
            <a:r>
              <a:rPr lang="en-US" sz="2000" b="1" dirty="0">
                <a:solidFill>
                  <a:srgbClr val="C00000"/>
                </a:solidFill>
                <a:highlight>
                  <a:srgbClr val="FFFF00"/>
                </a:highlight>
              </a:rPr>
              <a:t>generator polynomial </a:t>
            </a:r>
            <a:r>
              <a:rPr lang="en-US" sz="2000" b="1" dirty="0">
                <a:solidFill>
                  <a:srgbClr val="C00000"/>
                </a:solidFill>
              </a:rPr>
              <a:t>or simply the </a:t>
            </a:r>
            <a:r>
              <a:rPr lang="en-US" sz="2000" b="1" dirty="0">
                <a:solidFill>
                  <a:srgbClr val="C00000"/>
                </a:solidFill>
                <a:highlight>
                  <a:srgbClr val="FFFF00"/>
                </a:highlight>
              </a:rPr>
              <a:t>generator</a:t>
            </a:r>
            <a:endParaRPr lang="en-IN" sz="2000" b="1" dirty="0">
              <a:solidFill>
                <a:srgbClr val="C00000"/>
              </a:solidFill>
              <a:highlight>
                <a:srgbClr val="FFFF00"/>
              </a:highlight>
            </a:endParaRPr>
          </a:p>
        </p:txBody>
      </p:sp>
      <p:pic>
        <p:nvPicPr>
          <p:cNvPr id="3" name="Picture 2">
            <a:extLst>
              <a:ext uri="{FF2B5EF4-FFF2-40B4-BE49-F238E27FC236}">
                <a16:creationId xmlns:a16="http://schemas.microsoft.com/office/drawing/2014/main" id="{C3DFD387-B998-4E13-AC12-90CA9F747B40}"/>
              </a:ext>
            </a:extLst>
          </p:cNvPr>
          <p:cNvPicPr>
            <a:picLocks noChangeAspect="1"/>
          </p:cNvPicPr>
          <p:nvPr/>
        </p:nvPicPr>
        <p:blipFill>
          <a:blip r:embed="rId7"/>
          <a:stretch>
            <a:fillRect/>
          </a:stretch>
        </p:blipFill>
        <p:spPr>
          <a:xfrm>
            <a:off x="1831528" y="1834651"/>
            <a:ext cx="8358897" cy="3315343"/>
          </a:xfrm>
          <a:prstGeom prst="rect">
            <a:avLst/>
          </a:prstGeom>
        </p:spPr>
      </p:pic>
    </p:spTree>
    <p:extLst>
      <p:ext uri="{BB962C8B-B14F-4D97-AF65-F5344CB8AC3E}">
        <p14:creationId xmlns:p14="http://schemas.microsoft.com/office/powerpoint/2010/main" val="3978762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Checksum</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3" name="TextBox 2">
            <a:extLst>
              <a:ext uri="{FF2B5EF4-FFF2-40B4-BE49-F238E27FC236}">
                <a16:creationId xmlns:a16="http://schemas.microsoft.com/office/drawing/2014/main" id="{23E44DE0-155A-4410-8C40-B7A18A1A66A8}"/>
              </a:ext>
            </a:extLst>
          </p:cNvPr>
          <p:cNvSpPr txBox="1"/>
          <p:nvPr/>
        </p:nvSpPr>
        <p:spPr>
          <a:xfrm>
            <a:off x="1116650" y="1348828"/>
            <a:ext cx="9448800" cy="1631216"/>
          </a:xfrm>
          <a:prstGeom prst="rect">
            <a:avLst/>
          </a:prstGeom>
          <a:noFill/>
        </p:spPr>
        <p:txBody>
          <a:bodyPr wrap="square" rtlCol="0">
            <a:spAutoFit/>
          </a:bodyPr>
          <a:lstStyle/>
          <a:p>
            <a:r>
              <a:rPr lang="en-IN" sz="2800" b="1" dirty="0">
                <a:solidFill>
                  <a:srgbClr val="C00000"/>
                </a:solidFill>
              </a:rPr>
              <a:t>Internet Checksum:</a:t>
            </a:r>
          </a:p>
          <a:p>
            <a:pPr marL="342900" indent="-342900">
              <a:buFont typeface="Arial" panose="020B0604020202020204" pitchFamily="34" charset="0"/>
              <a:buChar char="•"/>
            </a:pPr>
            <a:r>
              <a:rPr lang="en-US" sz="2400" dirty="0"/>
              <a:t>Traditionally, the Internet has used a 16-bit checksum</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US" sz="2400" dirty="0"/>
              <a:t>The sender and the receiver follow the steps depicted in Table</a:t>
            </a:r>
            <a:endParaRPr lang="en-IN" sz="2400" dirty="0"/>
          </a:p>
        </p:txBody>
      </p:sp>
      <p:pic>
        <p:nvPicPr>
          <p:cNvPr id="5" name="Picture 4">
            <a:extLst>
              <a:ext uri="{FF2B5EF4-FFF2-40B4-BE49-F238E27FC236}">
                <a16:creationId xmlns:a16="http://schemas.microsoft.com/office/drawing/2014/main" id="{AD9F4D29-11AC-4844-88BE-ADDCE520651B}"/>
              </a:ext>
            </a:extLst>
          </p:cNvPr>
          <p:cNvPicPr>
            <a:picLocks noChangeAspect="1"/>
          </p:cNvPicPr>
          <p:nvPr/>
        </p:nvPicPr>
        <p:blipFill>
          <a:blip r:embed="rId6"/>
          <a:stretch>
            <a:fillRect/>
          </a:stretch>
        </p:blipFill>
        <p:spPr>
          <a:xfrm>
            <a:off x="1097280" y="2933969"/>
            <a:ext cx="9448800" cy="3314431"/>
          </a:xfrm>
          <a:prstGeom prst="rect">
            <a:avLst/>
          </a:prstGeom>
        </p:spPr>
      </p:pic>
    </p:spTree>
    <p:extLst>
      <p:ext uri="{BB962C8B-B14F-4D97-AF65-F5344CB8AC3E}">
        <p14:creationId xmlns:p14="http://schemas.microsoft.com/office/powerpoint/2010/main" val="2030081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Checksum</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sz="3200" i="1" dirty="0">
              <a:latin typeface="Times New Roman" panose="02020603050405020304" pitchFamily="18" charset="0"/>
            </a:endParaRPr>
          </a:p>
        </p:txBody>
      </p:sp>
      <p:sp>
        <p:nvSpPr>
          <p:cNvPr id="3" name="TextBox 2">
            <a:extLst>
              <a:ext uri="{FF2B5EF4-FFF2-40B4-BE49-F238E27FC236}">
                <a16:creationId xmlns:a16="http://schemas.microsoft.com/office/drawing/2014/main" id="{23E44DE0-155A-4410-8C40-B7A18A1A66A8}"/>
              </a:ext>
            </a:extLst>
          </p:cNvPr>
          <p:cNvSpPr txBox="1"/>
          <p:nvPr/>
        </p:nvSpPr>
        <p:spPr>
          <a:xfrm>
            <a:off x="1116650" y="1348828"/>
            <a:ext cx="9448800" cy="523220"/>
          </a:xfrm>
          <a:prstGeom prst="rect">
            <a:avLst/>
          </a:prstGeom>
          <a:noFill/>
        </p:spPr>
        <p:txBody>
          <a:bodyPr wrap="square" rtlCol="0">
            <a:spAutoFit/>
          </a:bodyPr>
          <a:lstStyle/>
          <a:p>
            <a:r>
              <a:rPr lang="en-IN" sz="2800" b="1" dirty="0">
                <a:solidFill>
                  <a:srgbClr val="C00000"/>
                </a:solidFill>
              </a:rPr>
              <a:t>Internet Checksum: Example</a:t>
            </a:r>
          </a:p>
        </p:txBody>
      </p:sp>
      <p:sp>
        <p:nvSpPr>
          <p:cNvPr id="12" name="TextBox 11">
            <a:extLst>
              <a:ext uri="{FF2B5EF4-FFF2-40B4-BE49-F238E27FC236}">
                <a16:creationId xmlns:a16="http://schemas.microsoft.com/office/drawing/2014/main" id="{08E69BEE-C048-5EEB-F7B6-EDA35DE42959}"/>
              </a:ext>
            </a:extLst>
          </p:cNvPr>
          <p:cNvSpPr txBox="1"/>
          <p:nvPr/>
        </p:nvSpPr>
        <p:spPr>
          <a:xfrm>
            <a:off x="626440" y="1958730"/>
            <a:ext cx="6156250" cy="1200329"/>
          </a:xfrm>
          <a:prstGeom prst="rect">
            <a:avLst/>
          </a:prstGeom>
          <a:noFill/>
        </p:spPr>
        <p:txBody>
          <a:bodyPr wrap="square">
            <a:spAutoFit/>
          </a:bodyPr>
          <a:lstStyle/>
          <a:p>
            <a:r>
              <a:rPr lang="en-US" dirty="0"/>
              <a:t> Ex. Compute the checksum byte for the following </a:t>
            </a:r>
            <a:r>
              <a:rPr lang="en-US" dirty="0" err="1"/>
              <a:t>dataword</a:t>
            </a:r>
            <a:r>
              <a:rPr lang="en-US" dirty="0"/>
              <a:t>.  </a:t>
            </a:r>
          </a:p>
          <a:p>
            <a:endParaRPr lang="en-US" dirty="0"/>
          </a:p>
          <a:p>
            <a:r>
              <a:rPr lang="en-US" dirty="0"/>
              <a:t>		10110011     10101011     01011010     11010101</a:t>
            </a:r>
          </a:p>
          <a:p>
            <a:endParaRPr lang="en-US" dirty="0"/>
          </a:p>
        </p:txBody>
      </p:sp>
      <p:graphicFrame>
        <p:nvGraphicFramePr>
          <p:cNvPr id="15" name="Table 15">
            <a:extLst>
              <a:ext uri="{FF2B5EF4-FFF2-40B4-BE49-F238E27FC236}">
                <a16:creationId xmlns:a16="http://schemas.microsoft.com/office/drawing/2014/main" id="{BD9F603A-6B6B-1B81-F79B-A6190453DD55}"/>
              </a:ext>
            </a:extLst>
          </p:cNvPr>
          <p:cNvGraphicFramePr>
            <a:graphicFrameLocks noGrp="1"/>
          </p:cNvGraphicFramePr>
          <p:nvPr>
            <p:extLst>
              <p:ext uri="{D42A27DB-BD31-4B8C-83A1-F6EECF244321}">
                <p14:modId xmlns:p14="http://schemas.microsoft.com/office/powerpoint/2010/main" val="3266277295"/>
              </p:ext>
            </p:extLst>
          </p:nvPr>
        </p:nvGraphicFramePr>
        <p:xfrm>
          <a:off x="827204" y="3041381"/>
          <a:ext cx="3051315" cy="1790776"/>
        </p:xfrm>
        <a:graphic>
          <a:graphicData uri="http://schemas.openxmlformats.org/drawingml/2006/table">
            <a:tbl>
              <a:tblPr firstRow="1" bandRow="1">
                <a:tableStyleId>{2D5ABB26-0587-4C30-8999-92F81FD0307C}</a:tableStyleId>
              </a:tblPr>
              <a:tblGrid>
                <a:gridCol w="339035">
                  <a:extLst>
                    <a:ext uri="{9D8B030D-6E8A-4147-A177-3AD203B41FA5}">
                      <a16:colId xmlns:a16="http://schemas.microsoft.com/office/drawing/2014/main" val="1941281253"/>
                    </a:ext>
                  </a:extLst>
                </a:gridCol>
                <a:gridCol w="339035">
                  <a:extLst>
                    <a:ext uri="{9D8B030D-6E8A-4147-A177-3AD203B41FA5}">
                      <a16:colId xmlns:a16="http://schemas.microsoft.com/office/drawing/2014/main" val="2086102409"/>
                    </a:ext>
                  </a:extLst>
                </a:gridCol>
                <a:gridCol w="339035">
                  <a:extLst>
                    <a:ext uri="{9D8B030D-6E8A-4147-A177-3AD203B41FA5}">
                      <a16:colId xmlns:a16="http://schemas.microsoft.com/office/drawing/2014/main" val="2672028732"/>
                    </a:ext>
                  </a:extLst>
                </a:gridCol>
                <a:gridCol w="339035">
                  <a:extLst>
                    <a:ext uri="{9D8B030D-6E8A-4147-A177-3AD203B41FA5}">
                      <a16:colId xmlns:a16="http://schemas.microsoft.com/office/drawing/2014/main" val="2057820937"/>
                    </a:ext>
                  </a:extLst>
                </a:gridCol>
                <a:gridCol w="339035">
                  <a:extLst>
                    <a:ext uri="{9D8B030D-6E8A-4147-A177-3AD203B41FA5}">
                      <a16:colId xmlns:a16="http://schemas.microsoft.com/office/drawing/2014/main" val="2982328799"/>
                    </a:ext>
                  </a:extLst>
                </a:gridCol>
                <a:gridCol w="339035">
                  <a:extLst>
                    <a:ext uri="{9D8B030D-6E8A-4147-A177-3AD203B41FA5}">
                      <a16:colId xmlns:a16="http://schemas.microsoft.com/office/drawing/2014/main" val="1430842948"/>
                    </a:ext>
                  </a:extLst>
                </a:gridCol>
                <a:gridCol w="339035">
                  <a:extLst>
                    <a:ext uri="{9D8B030D-6E8A-4147-A177-3AD203B41FA5}">
                      <a16:colId xmlns:a16="http://schemas.microsoft.com/office/drawing/2014/main" val="854628804"/>
                    </a:ext>
                  </a:extLst>
                </a:gridCol>
                <a:gridCol w="339035">
                  <a:extLst>
                    <a:ext uri="{9D8B030D-6E8A-4147-A177-3AD203B41FA5}">
                      <a16:colId xmlns:a16="http://schemas.microsoft.com/office/drawing/2014/main" val="1851270080"/>
                    </a:ext>
                  </a:extLst>
                </a:gridCol>
                <a:gridCol w="339035">
                  <a:extLst>
                    <a:ext uri="{9D8B030D-6E8A-4147-A177-3AD203B41FA5}">
                      <a16:colId xmlns:a16="http://schemas.microsoft.com/office/drawing/2014/main" val="3589439049"/>
                    </a:ext>
                  </a:extLst>
                </a:gridCol>
              </a:tblGrid>
              <a:tr h="447694">
                <a:tc>
                  <a:txBody>
                    <a:bodyPr/>
                    <a:lstStyle/>
                    <a:p>
                      <a:pPr algn="ctr"/>
                      <a:r>
                        <a:rPr lang="en-IN" dirty="0"/>
                        <a:t>1</a:t>
                      </a:r>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r>
                        <a:rPr lang="en-IN" dirty="0"/>
                        <a:t>1</a:t>
                      </a:r>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r>
                        <a:rPr lang="en-IN" dirty="0"/>
                        <a:t>1</a:t>
                      </a:r>
                    </a:p>
                  </a:txBody>
                  <a:tcPr anchor="ctr">
                    <a:solidFill>
                      <a:schemeClr val="accent5"/>
                    </a:solidFill>
                  </a:tcPr>
                </a:tc>
                <a:tc>
                  <a:txBody>
                    <a:bodyPr/>
                    <a:lstStyle/>
                    <a:p>
                      <a:pPr algn="ctr"/>
                      <a:r>
                        <a:rPr lang="en-IN" dirty="0"/>
                        <a:t>1</a:t>
                      </a:r>
                    </a:p>
                  </a:txBody>
                  <a:tcPr anchor="ctr">
                    <a:solidFill>
                      <a:schemeClr val="accent5"/>
                    </a:solidFill>
                  </a:tcPr>
                </a:tc>
                <a:tc>
                  <a:txBody>
                    <a:bodyPr/>
                    <a:lstStyle/>
                    <a:p>
                      <a:pPr algn="ctr"/>
                      <a:endParaRPr lang="en-IN" dirty="0"/>
                    </a:p>
                  </a:txBody>
                  <a:tcPr anchor="ctr">
                    <a:solidFill>
                      <a:schemeClr val="accent5"/>
                    </a:solidFill>
                  </a:tcPr>
                </a:tc>
                <a:extLst>
                  <a:ext uri="{0D108BD9-81ED-4DB2-BD59-A6C34878D82A}">
                    <a16:rowId xmlns:a16="http://schemas.microsoft.com/office/drawing/2014/main" val="1958642319"/>
                  </a:ext>
                </a:extLst>
              </a:tr>
              <a:tr h="447694">
                <a:tc>
                  <a:txBody>
                    <a:bodyPr/>
                    <a:lstStyle/>
                    <a:p>
                      <a:pPr algn="ctr"/>
                      <a:endParaRPr lang="en-IN" dirty="0"/>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1</a:t>
                      </a:r>
                    </a:p>
                  </a:txBody>
                  <a:tcPr anchor="ctr"/>
                </a:tc>
                <a:extLst>
                  <a:ext uri="{0D108BD9-81ED-4DB2-BD59-A6C34878D82A}">
                    <a16:rowId xmlns:a16="http://schemas.microsoft.com/office/drawing/2014/main" val="782676024"/>
                  </a:ext>
                </a:extLst>
              </a:tr>
              <a:tr h="447694">
                <a:tc>
                  <a:txBody>
                    <a:bodyPr/>
                    <a:lstStyle/>
                    <a:p>
                      <a:pPr algn="ctr"/>
                      <a:endParaRPr lang="en-IN" dirty="0"/>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1</a:t>
                      </a:r>
                    </a:p>
                  </a:txBody>
                  <a:tcPr anchor="ctr"/>
                </a:tc>
                <a:extLst>
                  <a:ext uri="{0D108BD9-81ED-4DB2-BD59-A6C34878D82A}">
                    <a16:rowId xmlns:a16="http://schemas.microsoft.com/office/drawing/2014/main" val="1231319140"/>
                  </a:ext>
                </a:extLst>
              </a:tr>
              <a:tr h="447694">
                <a:tc>
                  <a:txBody>
                    <a:bodyPr/>
                    <a:lstStyle/>
                    <a:p>
                      <a:pPr algn="ctr"/>
                      <a:endParaRPr lang="en-IN" dirty="0"/>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0</a:t>
                      </a:r>
                    </a:p>
                  </a:txBody>
                  <a:tcPr anchor="ctr"/>
                </a:tc>
                <a:extLst>
                  <a:ext uri="{0D108BD9-81ED-4DB2-BD59-A6C34878D82A}">
                    <a16:rowId xmlns:a16="http://schemas.microsoft.com/office/drawing/2014/main" val="2919240837"/>
                  </a:ext>
                </a:extLst>
              </a:tr>
            </a:tbl>
          </a:graphicData>
        </a:graphic>
      </p:graphicFrame>
      <p:graphicFrame>
        <p:nvGraphicFramePr>
          <p:cNvPr id="16" name="Table 15">
            <a:extLst>
              <a:ext uri="{FF2B5EF4-FFF2-40B4-BE49-F238E27FC236}">
                <a16:creationId xmlns:a16="http://schemas.microsoft.com/office/drawing/2014/main" id="{089F7766-D106-13AB-6A1A-C9761285BD8E}"/>
              </a:ext>
            </a:extLst>
          </p:cNvPr>
          <p:cNvGraphicFramePr>
            <a:graphicFrameLocks noGrp="1"/>
          </p:cNvGraphicFramePr>
          <p:nvPr>
            <p:extLst>
              <p:ext uri="{D42A27DB-BD31-4B8C-83A1-F6EECF244321}">
                <p14:modId xmlns:p14="http://schemas.microsoft.com/office/powerpoint/2010/main" val="4061663718"/>
              </p:ext>
            </p:extLst>
          </p:nvPr>
        </p:nvGraphicFramePr>
        <p:xfrm>
          <a:off x="4570342" y="3041381"/>
          <a:ext cx="3051315" cy="1790776"/>
        </p:xfrm>
        <a:graphic>
          <a:graphicData uri="http://schemas.openxmlformats.org/drawingml/2006/table">
            <a:tbl>
              <a:tblPr firstRow="1" bandRow="1">
                <a:tableStyleId>{2D5ABB26-0587-4C30-8999-92F81FD0307C}</a:tableStyleId>
              </a:tblPr>
              <a:tblGrid>
                <a:gridCol w="339035">
                  <a:extLst>
                    <a:ext uri="{9D8B030D-6E8A-4147-A177-3AD203B41FA5}">
                      <a16:colId xmlns:a16="http://schemas.microsoft.com/office/drawing/2014/main" val="1941281253"/>
                    </a:ext>
                  </a:extLst>
                </a:gridCol>
                <a:gridCol w="339035">
                  <a:extLst>
                    <a:ext uri="{9D8B030D-6E8A-4147-A177-3AD203B41FA5}">
                      <a16:colId xmlns:a16="http://schemas.microsoft.com/office/drawing/2014/main" val="2086102409"/>
                    </a:ext>
                  </a:extLst>
                </a:gridCol>
                <a:gridCol w="339035">
                  <a:extLst>
                    <a:ext uri="{9D8B030D-6E8A-4147-A177-3AD203B41FA5}">
                      <a16:colId xmlns:a16="http://schemas.microsoft.com/office/drawing/2014/main" val="2672028732"/>
                    </a:ext>
                  </a:extLst>
                </a:gridCol>
                <a:gridCol w="339035">
                  <a:extLst>
                    <a:ext uri="{9D8B030D-6E8A-4147-A177-3AD203B41FA5}">
                      <a16:colId xmlns:a16="http://schemas.microsoft.com/office/drawing/2014/main" val="2057820937"/>
                    </a:ext>
                  </a:extLst>
                </a:gridCol>
                <a:gridCol w="339035">
                  <a:extLst>
                    <a:ext uri="{9D8B030D-6E8A-4147-A177-3AD203B41FA5}">
                      <a16:colId xmlns:a16="http://schemas.microsoft.com/office/drawing/2014/main" val="2982328799"/>
                    </a:ext>
                  </a:extLst>
                </a:gridCol>
                <a:gridCol w="339035">
                  <a:extLst>
                    <a:ext uri="{9D8B030D-6E8A-4147-A177-3AD203B41FA5}">
                      <a16:colId xmlns:a16="http://schemas.microsoft.com/office/drawing/2014/main" val="1430842948"/>
                    </a:ext>
                  </a:extLst>
                </a:gridCol>
                <a:gridCol w="339035">
                  <a:extLst>
                    <a:ext uri="{9D8B030D-6E8A-4147-A177-3AD203B41FA5}">
                      <a16:colId xmlns:a16="http://schemas.microsoft.com/office/drawing/2014/main" val="854628804"/>
                    </a:ext>
                  </a:extLst>
                </a:gridCol>
                <a:gridCol w="339035">
                  <a:extLst>
                    <a:ext uri="{9D8B030D-6E8A-4147-A177-3AD203B41FA5}">
                      <a16:colId xmlns:a16="http://schemas.microsoft.com/office/drawing/2014/main" val="1851270080"/>
                    </a:ext>
                  </a:extLst>
                </a:gridCol>
                <a:gridCol w="339035">
                  <a:extLst>
                    <a:ext uri="{9D8B030D-6E8A-4147-A177-3AD203B41FA5}">
                      <a16:colId xmlns:a16="http://schemas.microsoft.com/office/drawing/2014/main" val="3589439049"/>
                    </a:ext>
                  </a:extLst>
                </a:gridCol>
              </a:tblGrid>
              <a:tr h="447694">
                <a:tc>
                  <a:txBody>
                    <a:bodyPr/>
                    <a:lstStyle/>
                    <a:p>
                      <a:pPr algn="ctr"/>
                      <a:endParaRPr lang="en-IN" dirty="0"/>
                    </a:p>
                  </a:txBody>
                  <a:tcPr anchor="ctr">
                    <a:solidFill>
                      <a:schemeClr val="accent5"/>
                    </a:solidFill>
                  </a:tcPr>
                </a:tc>
                <a:tc>
                  <a:txBody>
                    <a:bodyPr/>
                    <a:lstStyle/>
                    <a:p>
                      <a:pPr algn="ctr"/>
                      <a:r>
                        <a:rPr lang="en-IN" dirty="0"/>
                        <a:t>1</a:t>
                      </a:r>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r>
                        <a:rPr lang="en-IN" dirty="0"/>
                        <a:t>1</a:t>
                      </a:r>
                    </a:p>
                  </a:txBody>
                  <a:tcPr anchor="ctr">
                    <a:solidFill>
                      <a:schemeClr val="accent5"/>
                    </a:solidFill>
                  </a:tcPr>
                </a:tc>
                <a:tc>
                  <a:txBody>
                    <a:bodyPr/>
                    <a:lstStyle/>
                    <a:p>
                      <a:pPr algn="ctr"/>
                      <a:r>
                        <a:rPr lang="en-IN" dirty="0"/>
                        <a:t>1</a:t>
                      </a:r>
                    </a:p>
                  </a:txBody>
                  <a:tcPr anchor="ctr">
                    <a:solidFill>
                      <a:schemeClr val="accent5"/>
                    </a:solidFill>
                  </a:tcPr>
                </a:tc>
                <a:tc>
                  <a:txBody>
                    <a:bodyPr/>
                    <a:lstStyle/>
                    <a:p>
                      <a:pPr algn="ctr"/>
                      <a:r>
                        <a:rPr lang="en-IN" dirty="0"/>
                        <a:t>1</a:t>
                      </a:r>
                    </a:p>
                  </a:txBody>
                  <a:tcPr anchor="ctr">
                    <a:solidFill>
                      <a:schemeClr val="accent5"/>
                    </a:solidFill>
                  </a:tcPr>
                </a:tc>
                <a:tc>
                  <a:txBody>
                    <a:bodyPr/>
                    <a:lstStyle/>
                    <a:p>
                      <a:pPr algn="ctr"/>
                      <a:r>
                        <a:rPr lang="en-IN" dirty="0"/>
                        <a:t>1</a:t>
                      </a:r>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extLst>
                  <a:ext uri="{0D108BD9-81ED-4DB2-BD59-A6C34878D82A}">
                    <a16:rowId xmlns:a16="http://schemas.microsoft.com/office/drawing/2014/main" val="1958642319"/>
                  </a:ext>
                </a:extLst>
              </a:tr>
              <a:tr h="447694">
                <a:tc>
                  <a:txBody>
                    <a:bodyPr/>
                    <a:lstStyle/>
                    <a:p>
                      <a:pPr algn="ctr"/>
                      <a:endParaRPr lang="en-IN" dirty="0"/>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0</a:t>
                      </a:r>
                    </a:p>
                  </a:txBody>
                  <a:tcPr anchor="ctr"/>
                </a:tc>
                <a:extLst>
                  <a:ext uri="{0D108BD9-81ED-4DB2-BD59-A6C34878D82A}">
                    <a16:rowId xmlns:a16="http://schemas.microsoft.com/office/drawing/2014/main" val="782676024"/>
                  </a:ext>
                </a:extLst>
              </a:tr>
              <a:tr h="447694">
                <a:tc>
                  <a:txBody>
                    <a:bodyPr/>
                    <a:lstStyle/>
                    <a:p>
                      <a:pPr algn="ctr"/>
                      <a:endParaRPr lang="en-IN" dirty="0"/>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0</a:t>
                      </a:r>
                    </a:p>
                  </a:txBody>
                  <a:tcPr anchor="ctr"/>
                </a:tc>
                <a:extLst>
                  <a:ext uri="{0D108BD9-81ED-4DB2-BD59-A6C34878D82A}">
                    <a16:rowId xmlns:a16="http://schemas.microsoft.com/office/drawing/2014/main" val="1231319140"/>
                  </a:ext>
                </a:extLst>
              </a:tr>
              <a:tr h="447694">
                <a:tc>
                  <a:txBody>
                    <a:bodyPr/>
                    <a:lstStyle/>
                    <a:p>
                      <a:pPr algn="ctr"/>
                      <a:endParaRPr lang="en-IN" dirty="0"/>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0</a:t>
                      </a:r>
                    </a:p>
                  </a:txBody>
                  <a:tcPr anchor="ctr"/>
                </a:tc>
                <a:tc>
                  <a:txBody>
                    <a:bodyPr/>
                    <a:lstStyle/>
                    <a:p>
                      <a:pPr algn="ctr"/>
                      <a:r>
                        <a:rPr lang="en-IN" dirty="0"/>
                        <a:t>0</a:t>
                      </a:r>
                    </a:p>
                  </a:txBody>
                  <a:tcPr anchor="ctr"/>
                </a:tc>
                <a:extLst>
                  <a:ext uri="{0D108BD9-81ED-4DB2-BD59-A6C34878D82A}">
                    <a16:rowId xmlns:a16="http://schemas.microsoft.com/office/drawing/2014/main" val="2919240837"/>
                  </a:ext>
                </a:extLst>
              </a:tr>
            </a:tbl>
          </a:graphicData>
        </a:graphic>
      </p:graphicFrame>
      <p:graphicFrame>
        <p:nvGraphicFramePr>
          <p:cNvPr id="17" name="Table 16">
            <a:extLst>
              <a:ext uri="{FF2B5EF4-FFF2-40B4-BE49-F238E27FC236}">
                <a16:creationId xmlns:a16="http://schemas.microsoft.com/office/drawing/2014/main" id="{6699EF82-8A2F-143F-FF48-9573D23F0424}"/>
              </a:ext>
            </a:extLst>
          </p:cNvPr>
          <p:cNvGraphicFramePr>
            <a:graphicFrameLocks noGrp="1"/>
          </p:cNvGraphicFramePr>
          <p:nvPr>
            <p:extLst>
              <p:ext uri="{D42A27DB-BD31-4B8C-83A1-F6EECF244321}">
                <p14:modId xmlns:p14="http://schemas.microsoft.com/office/powerpoint/2010/main" val="1275957666"/>
              </p:ext>
            </p:extLst>
          </p:nvPr>
        </p:nvGraphicFramePr>
        <p:xfrm>
          <a:off x="8154560" y="3041381"/>
          <a:ext cx="3051315" cy="1790776"/>
        </p:xfrm>
        <a:graphic>
          <a:graphicData uri="http://schemas.openxmlformats.org/drawingml/2006/table">
            <a:tbl>
              <a:tblPr firstRow="1" bandRow="1">
                <a:tableStyleId>{2D5ABB26-0587-4C30-8999-92F81FD0307C}</a:tableStyleId>
              </a:tblPr>
              <a:tblGrid>
                <a:gridCol w="339035">
                  <a:extLst>
                    <a:ext uri="{9D8B030D-6E8A-4147-A177-3AD203B41FA5}">
                      <a16:colId xmlns:a16="http://schemas.microsoft.com/office/drawing/2014/main" val="1941281253"/>
                    </a:ext>
                  </a:extLst>
                </a:gridCol>
                <a:gridCol w="339035">
                  <a:extLst>
                    <a:ext uri="{9D8B030D-6E8A-4147-A177-3AD203B41FA5}">
                      <a16:colId xmlns:a16="http://schemas.microsoft.com/office/drawing/2014/main" val="2086102409"/>
                    </a:ext>
                  </a:extLst>
                </a:gridCol>
                <a:gridCol w="339035">
                  <a:extLst>
                    <a:ext uri="{9D8B030D-6E8A-4147-A177-3AD203B41FA5}">
                      <a16:colId xmlns:a16="http://schemas.microsoft.com/office/drawing/2014/main" val="2672028732"/>
                    </a:ext>
                  </a:extLst>
                </a:gridCol>
                <a:gridCol w="339035">
                  <a:extLst>
                    <a:ext uri="{9D8B030D-6E8A-4147-A177-3AD203B41FA5}">
                      <a16:colId xmlns:a16="http://schemas.microsoft.com/office/drawing/2014/main" val="2057820937"/>
                    </a:ext>
                  </a:extLst>
                </a:gridCol>
                <a:gridCol w="339035">
                  <a:extLst>
                    <a:ext uri="{9D8B030D-6E8A-4147-A177-3AD203B41FA5}">
                      <a16:colId xmlns:a16="http://schemas.microsoft.com/office/drawing/2014/main" val="2982328799"/>
                    </a:ext>
                  </a:extLst>
                </a:gridCol>
                <a:gridCol w="339035">
                  <a:extLst>
                    <a:ext uri="{9D8B030D-6E8A-4147-A177-3AD203B41FA5}">
                      <a16:colId xmlns:a16="http://schemas.microsoft.com/office/drawing/2014/main" val="1430842948"/>
                    </a:ext>
                  </a:extLst>
                </a:gridCol>
                <a:gridCol w="339035">
                  <a:extLst>
                    <a:ext uri="{9D8B030D-6E8A-4147-A177-3AD203B41FA5}">
                      <a16:colId xmlns:a16="http://schemas.microsoft.com/office/drawing/2014/main" val="854628804"/>
                    </a:ext>
                  </a:extLst>
                </a:gridCol>
                <a:gridCol w="339035">
                  <a:extLst>
                    <a:ext uri="{9D8B030D-6E8A-4147-A177-3AD203B41FA5}">
                      <a16:colId xmlns:a16="http://schemas.microsoft.com/office/drawing/2014/main" val="1851270080"/>
                    </a:ext>
                  </a:extLst>
                </a:gridCol>
                <a:gridCol w="339035">
                  <a:extLst>
                    <a:ext uri="{9D8B030D-6E8A-4147-A177-3AD203B41FA5}">
                      <a16:colId xmlns:a16="http://schemas.microsoft.com/office/drawing/2014/main" val="3589439049"/>
                    </a:ext>
                  </a:extLst>
                </a:gridCol>
              </a:tblGrid>
              <a:tr h="447694">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tc>
                  <a:txBody>
                    <a:bodyPr/>
                    <a:lstStyle/>
                    <a:p>
                      <a:pPr algn="ctr"/>
                      <a:endParaRPr lang="en-IN" dirty="0"/>
                    </a:p>
                  </a:txBody>
                  <a:tcPr anchor="ctr">
                    <a:solidFill>
                      <a:schemeClr val="accent5"/>
                    </a:solidFill>
                  </a:tcPr>
                </a:tc>
                <a:extLst>
                  <a:ext uri="{0D108BD9-81ED-4DB2-BD59-A6C34878D82A}">
                    <a16:rowId xmlns:a16="http://schemas.microsoft.com/office/drawing/2014/main" val="1958642319"/>
                  </a:ext>
                </a:extLst>
              </a:tr>
              <a:tr h="447694">
                <a:tc>
                  <a:txBody>
                    <a:bodyPr/>
                    <a:lstStyle/>
                    <a:p>
                      <a:pPr algn="ctr"/>
                      <a:endParaRPr lang="en-IN" dirty="0"/>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0</a:t>
                      </a:r>
                    </a:p>
                  </a:txBody>
                  <a:tcPr anchor="ctr"/>
                </a:tc>
                <a:tc>
                  <a:txBody>
                    <a:bodyPr/>
                    <a:lstStyle/>
                    <a:p>
                      <a:pPr algn="ctr"/>
                      <a:r>
                        <a:rPr lang="en-IN" dirty="0"/>
                        <a:t>0</a:t>
                      </a:r>
                    </a:p>
                  </a:txBody>
                  <a:tcPr anchor="ctr"/>
                </a:tc>
                <a:extLst>
                  <a:ext uri="{0D108BD9-81ED-4DB2-BD59-A6C34878D82A}">
                    <a16:rowId xmlns:a16="http://schemas.microsoft.com/office/drawing/2014/main" val="782676024"/>
                  </a:ext>
                </a:extLst>
              </a:tr>
              <a:tr h="447694">
                <a:tc>
                  <a:txBody>
                    <a:bodyPr/>
                    <a:lstStyle/>
                    <a:p>
                      <a:pPr algn="ctr"/>
                      <a:endParaRPr lang="en-IN" dirty="0"/>
                    </a:p>
                  </a:txBody>
                  <a:tcPr anchor="ctr"/>
                </a:tc>
                <a:tc>
                  <a:txBody>
                    <a:bodyPr/>
                    <a:lstStyle/>
                    <a:p>
                      <a:pPr algn="ctr"/>
                      <a:r>
                        <a:rPr lang="en-IN" dirty="0"/>
                        <a:t>1</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tc>
                  <a:txBody>
                    <a:bodyPr/>
                    <a:lstStyle/>
                    <a:p>
                      <a:pPr algn="ctr"/>
                      <a:r>
                        <a:rPr lang="en-IN" dirty="0"/>
                        <a:t>0</a:t>
                      </a:r>
                    </a:p>
                  </a:txBody>
                  <a:tcPr anchor="ctr"/>
                </a:tc>
                <a:tc>
                  <a:txBody>
                    <a:bodyPr/>
                    <a:lstStyle/>
                    <a:p>
                      <a:pPr algn="ctr"/>
                      <a:r>
                        <a:rPr lang="en-IN" dirty="0"/>
                        <a:t>1</a:t>
                      </a:r>
                    </a:p>
                  </a:txBody>
                  <a:tcPr anchor="ctr"/>
                </a:tc>
                <a:extLst>
                  <a:ext uri="{0D108BD9-81ED-4DB2-BD59-A6C34878D82A}">
                    <a16:rowId xmlns:a16="http://schemas.microsoft.com/office/drawing/2014/main" val="1231319140"/>
                  </a:ext>
                </a:extLst>
              </a:tr>
              <a:tr h="447694">
                <a:tc>
                  <a:txBody>
                    <a:bodyPr/>
                    <a:lstStyle/>
                    <a:p>
                      <a:pPr algn="ctr"/>
                      <a:endParaRPr lang="en-IN" dirty="0"/>
                    </a:p>
                  </a:txBody>
                  <a:tcPr anchor="ctr"/>
                </a:tc>
                <a:tc>
                  <a:txBody>
                    <a:bodyPr/>
                    <a:lstStyle/>
                    <a:p>
                      <a:pPr algn="ctr"/>
                      <a:endParaRPr lang="en-IN" dirty="0"/>
                    </a:p>
                  </a:txBody>
                  <a:tcPr anchor="ctr"/>
                </a:tc>
                <a:tc>
                  <a:txBody>
                    <a:bodyPr/>
                    <a:lstStyle/>
                    <a:p>
                      <a:pPr algn="ctr"/>
                      <a:endParaRPr lang="en-IN" dirty="0"/>
                    </a:p>
                  </a:txBody>
                  <a:tcPr anchor="ctr"/>
                </a:tc>
                <a:tc>
                  <a:txBody>
                    <a:bodyPr/>
                    <a:lstStyle/>
                    <a:p>
                      <a:pPr algn="ctr"/>
                      <a:endParaRPr lang="en-IN" dirty="0"/>
                    </a:p>
                  </a:txBody>
                  <a:tcPr anchor="ctr"/>
                </a:tc>
                <a:tc>
                  <a:txBody>
                    <a:bodyPr/>
                    <a:lstStyle/>
                    <a:p>
                      <a:pPr algn="ctr"/>
                      <a:endParaRPr lang="en-IN" dirty="0"/>
                    </a:p>
                  </a:txBody>
                  <a:tcPr anchor="ctr"/>
                </a:tc>
                <a:tc>
                  <a:txBody>
                    <a:bodyPr/>
                    <a:lstStyle/>
                    <a:p>
                      <a:pPr algn="ctr"/>
                      <a:endParaRPr lang="en-IN" dirty="0"/>
                    </a:p>
                  </a:txBody>
                  <a:tcPr anchor="ctr"/>
                </a:tc>
                <a:tc>
                  <a:txBody>
                    <a:bodyPr/>
                    <a:lstStyle/>
                    <a:p>
                      <a:pPr algn="ctr"/>
                      <a:endParaRPr lang="en-IN" dirty="0"/>
                    </a:p>
                  </a:txBody>
                  <a:tcPr anchor="ctr"/>
                </a:tc>
                <a:tc>
                  <a:txBody>
                    <a:bodyPr/>
                    <a:lstStyle/>
                    <a:p>
                      <a:pPr algn="ctr"/>
                      <a:r>
                        <a:rPr lang="en-IN" dirty="0"/>
                        <a:t>0</a:t>
                      </a:r>
                    </a:p>
                  </a:txBody>
                  <a:tcPr anchor="ctr"/>
                </a:tc>
                <a:tc>
                  <a:txBody>
                    <a:bodyPr/>
                    <a:lstStyle/>
                    <a:p>
                      <a:pPr algn="ctr"/>
                      <a:r>
                        <a:rPr lang="en-IN" dirty="0"/>
                        <a:t>1</a:t>
                      </a:r>
                    </a:p>
                  </a:txBody>
                  <a:tcPr anchor="ctr"/>
                </a:tc>
                <a:extLst>
                  <a:ext uri="{0D108BD9-81ED-4DB2-BD59-A6C34878D82A}">
                    <a16:rowId xmlns:a16="http://schemas.microsoft.com/office/drawing/2014/main" val="2919240837"/>
                  </a:ext>
                </a:extLst>
              </a:tr>
            </a:tbl>
          </a:graphicData>
        </a:graphic>
      </p:graphicFrame>
    </p:spTree>
    <p:extLst>
      <p:ext uri="{BB962C8B-B14F-4D97-AF65-F5344CB8AC3E}">
        <p14:creationId xmlns:p14="http://schemas.microsoft.com/office/powerpoint/2010/main" val="939400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Data Link Layer</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96552" y="1348828"/>
            <a:ext cx="10315074" cy="4899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dirty="0"/>
              <a:t>Data Link Layer is Divided into two sub layers:</a:t>
            </a:r>
          </a:p>
        </p:txBody>
      </p:sp>
      <p:pic>
        <p:nvPicPr>
          <p:cNvPr id="3" name="Picture 2">
            <a:extLst>
              <a:ext uri="{FF2B5EF4-FFF2-40B4-BE49-F238E27FC236}">
                <a16:creationId xmlns:a16="http://schemas.microsoft.com/office/drawing/2014/main" id="{1A7373C9-E87E-42D3-BFEC-4BC5FF7CBCE4}"/>
              </a:ext>
            </a:extLst>
          </p:cNvPr>
          <p:cNvPicPr>
            <a:picLocks noChangeAspect="1"/>
          </p:cNvPicPr>
          <p:nvPr/>
        </p:nvPicPr>
        <p:blipFill>
          <a:blip r:embed="rId6"/>
          <a:stretch>
            <a:fillRect/>
          </a:stretch>
        </p:blipFill>
        <p:spPr>
          <a:xfrm>
            <a:off x="2161258" y="2135084"/>
            <a:ext cx="7165621" cy="3797779"/>
          </a:xfrm>
          <a:prstGeom prst="rect">
            <a:avLst/>
          </a:prstGeom>
        </p:spPr>
      </p:pic>
    </p:spTree>
    <p:extLst>
      <p:ext uri="{BB962C8B-B14F-4D97-AF65-F5344CB8AC3E}">
        <p14:creationId xmlns:p14="http://schemas.microsoft.com/office/powerpoint/2010/main" val="3955775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Data Link Layer</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892673"/>
            <a:ext cx="10315074" cy="36118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dirty="0">
                <a:solidFill>
                  <a:srgbClr val="C00000"/>
                </a:solidFill>
              </a:rPr>
              <a:t>Logical Link Control (LLC Sublayer):</a:t>
            </a:r>
          </a:p>
          <a:p>
            <a:pPr algn="just"/>
            <a:r>
              <a:rPr lang="en-US" altLang="en-US" dirty="0"/>
              <a:t>Controls frame synchronization, flow control an error Checking.</a:t>
            </a:r>
          </a:p>
          <a:p>
            <a:pPr algn="just"/>
            <a:endParaRPr lang="en-US" altLang="en-US" dirty="0"/>
          </a:p>
          <a:p>
            <a:pPr algn="just"/>
            <a:endParaRPr lang="en-US" altLang="en-US" dirty="0"/>
          </a:p>
          <a:p>
            <a:pPr marL="0" indent="0" algn="just">
              <a:buNone/>
            </a:pPr>
            <a:r>
              <a:rPr lang="en-US" altLang="en-US" dirty="0">
                <a:solidFill>
                  <a:srgbClr val="C00000"/>
                </a:solidFill>
              </a:rPr>
              <a:t>Media Access Control (MAC Sublayer):</a:t>
            </a:r>
          </a:p>
          <a:p>
            <a:pPr algn="just"/>
            <a:r>
              <a:rPr lang="en-US" altLang="en-US" dirty="0"/>
              <a:t>Responsible for moving data packets from one interface to another across the shared channel.</a:t>
            </a:r>
          </a:p>
          <a:p>
            <a:pPr algn="just"/>
            <a:endParaRPr lang="en-US" altLang="en-US" dirty="0"/>
          </a:p>
        </p:txBody>
      </p:sp>
    </p:spTree>
    <p:extLst>
      <p:ext uri="{BB962C8B-B14F-4D97-AF65-F5344CB8AC3E}">
        <p14:creationId xmlns:p14="http://schemas.microsoft.com/office/powerpoint/2010/main" val="4000392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Framing</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47624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dirty="0"/>
              <a:t>The data link layer needs to pack bits into frames, so that each frame is distinguishable from another. </a:t>
            </a:r>
          </a:p>
          <a:p>
            <a:pPr marL="0" indent="0" algn="just">
              <a:buNone/>
            </a:pPr>
            <a:endParaRPr lang="en-US" altLang="en-US" dirty="0"/>
          </a:p>
          <a:p>
            <a:pPr marL="0" indent="0" algn="just">
              <a:buNone/>
            </a:pPr>
            <a:r>
              <a:rPr lang="en-US" altLang="en-US" dirty="0"/>
              <a:t>Example: Postal system: letter and envelope(delimiter)</a:t>
            </a:r>
          </a:p>
          <a:p>
            <a:pPr marL="0" indent="0" algn="just">
              <a:buNone/>
            </a:pPr>
            <a:endParaRPr lang="en-US" altLang="en-US" dirty="0"/>
          </a:p>
          <a:p>
            <a:pPr algn="just"/>
            <a:r>
              <a:rPr lang="en-US" altLang="en-US" dirty="0">
                <a:solidFill>
                  <a:srgbClr val="C00000"/>
                </a:solidFill>
              </a:rPr>
              <a:t>Fixed Size Framing</a:t>
            </a:r>
            <a:r>
              <a:rPr lang="en-US" altLang="en-US" dirty="0"/>
              <a:t>: Size itself act as a delimiter</a:t>
            </a:r>
          </a:p>
          <a:p>
            <a:pPr algn="just"/>
            <a:endParaRPr lang="en-US" altLang="en-US" dirty="0"/>
          </a:p>
          <a:p>
            <a:pPr algn="just"/>
            <a:r>
              <a:rPr lang="en-US" altLang="en-US" dirty="0">
                <a:solidFill>
                  <a:srgbClr val="C00000"/>
                </a:solidFill>
              </a:rPr>
              <a:t>Variable Size Framing</a:t>
            </a:r>
            <a:r>
              <a:rPr lang="en-US" altLang="en-US" dirty="0"/>
              <a:t>: need a way to define end of one frame and beginning of next.</a:t>
            </a:r>
          </a:p>
          <a:p>
            <a:pPr marL="0" indent="0" algn="just">
              <a:buNone/>
            </a:pPr>
            <a:endParaRPr lang="en-US" altLang="en-US" dirty="0"/>
          </a:p>
          <a:p>
            <a:pPr lvl="1" algn="just">
              <a:buFont typeface="Wingdings" panose="05000000000000000000" pitchFamily="2" charset="2"/>
              <a:buChar char="Ø"/>
            </a:pPr>
            <a:r>
              <a:rPr lang="en-US" altLang="en-US" sz="2600" dirty="0"/>
              <a:t>Character (Byte) Oriented Framing</a:t>
            </a:r>
          </a:p>
          <a:p>
            <a:pPr lvl="1" algn="just">
              <a:buFont typeface="Wingdings" panose="05000000000000000000" pitchFamily="2" charset="2"/>
              <a:buChar char="Ø"/>
            </a:pPr>
            <a:r>
              <a:rPr lang="en-US" altLang="en-US" sz="2600" dirty="0"/>
              <a:t>Bit Oriented Framing</a:t>
            </a:r>
          </a:p>
          <a:p>
            <a:pPr algn="just"/>
            <a:endParaRPr lang="en-US" altLang="en-US" dirty="0"/>
          </a:p>
        </p:txBody>
      </p:sp>
    </p:spTree>
    <p:extLst>
      <p:ext uri="{BB962C8B-B14F-4D97-AF65-F5344CB8AC3E}">
        <p14:creationId xmlns:p14="http://schemas.microsoft.com/office/powerpoint/2010/main" val="2866560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Character Oriented Framing</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25923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a:t>In Character (Byte) oriented Framing, data to be carried are 8-bit characters.</a:t>
            </a:r>
          </a:p>
          <a:p>
            <a:pPr algn="just"/>
            <a:r>
              <a:rPr lang="en-US" altLang="en-US" dirty="0"/>
              <a:t>Header and Trailer are also multiples of 8-bit.</a:t>
            </a:r>
          </a:p>
          <a:p>
            <a:pPr algn="just"/>
            <a:r>
              <a:rPr lang="en-US" altLang="en-US" dirty="0"/>
              <a:t>To separate one from the next, flag is added at the beginning and end of the frame.</a:t>
            </a:r>
          </a:p>
          <a:p>
            <a:pPr marL="0" indent="0" algn="just">
              <a:buNone/>
            </a:pPr>
            <a:endParaRPr lang="en-US" altLang="en-US" dirty="0"/>
          </a:p>
          <a:p>
            <a:pPr algn="just"/>
            <a:endParaRPr lang="en-US" altLang="en-US" dirty="0"/>
          </a:p>
        </p:txBody>
      </p:sp>
      <p:pic>
        <p:nvPicPr>
          <p:cNvPr id="3" name="Picture 2">
            <a:extLst>
              <a:ext uri="{FF2B5EF4-FFF2-40B4-BE49-F238E27FC236}">
                <a16:creationId xmlns:a16="http://schemas.microsoft.com/office/drawing/2014/main" id="{74094A72-A9EB-49C6-917E-B4F327D2DA3F}"/>
              </a:ext>
            </a:extLst>
          </p:cNvPr>
          <p:cNvPicPr>
            <a:picLocks noChangeAspect="1"/>
          </p:cNvPicPr>
          <p:nvPr/>
        </p:nvPicPr>
        <p:blipFill>
          <a:blip r:embed="rId6"/>
          <a:stretch>
            <a:fillRect/>
          </a:stretch>
        </p:blipFill>
        <p:spPr>
          <a:xfrm>
            <a:off x="88238" y="3941136"/>
            <a:ext cx="11512754" cy="1855585"/>
          </a:xfrm>
          <a:prstGeom prst="rect">
            <a:avLst/>
          </a:prstGeom>
        </p:spPr>
      </p:pic>
    </p:spTree>
    <p:extLst>
      <p:ext uri="{BB962C8B-B14F-4D97-AF65-F5344CB8AC3E}">
        <p14:creationId xmlns:p14="http://schemas.microsoft.com/office/powerpoint/2010/main" val="2852010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Character Oriented Framing</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pic>
        <p:nvPicPr>
          <p:cNvPr id="5" name="Picture 4">
            <a:extLst>
              <a:ext uri="{FF2B5EF4-FFF2-40B4-BE49-F238E27FC236}">
                <a16:creationId xmlns:a16="http://schemas.microsoft.com/office/drawing/2014/main" id="{4D735BF8-7BB7-42A2-86D4-124D7A5A8AFC}"/>
              </a:ext>
            </a:extLst>
          </p:cNvPr>
          <p:cNvPicPr>
            <a:picLocks noChangeAspect="1"/>
          </p:cNvPicPr>
          <p:nvPr/>
        </p:nvPicPr>
        <p:blipFill>
          <a:blip r:embed="rId6"/>
          <a:stretch>
            <a:fillRect/>
          </a:stretch>
        </p:blipFill>
        <p:spPr>
          <a:xfrm>
            <a:off x="824781" y="2301915"/>
            <a:ext cx="9477412" cy="4280458"/>
          </a:xfrm>
          <a:prstGeom prst="rect">
            <a:avLst/>
          </a:prstGeom>
        </p:spPr>
      </p:pic>
      <p:sp>
        <p:nvSpPr>
          <p:cNvPr id="11" name="TextBox 10">
            <a:extLst>
              <a:ext uri="{FF2B5EF4-FFF2-40B4-BE49-F238E27FC236}">
                <a16:creationId xmlns:a16="http://schemas.microsoft.com/office/drawing/2014/main" id="{A01AADCF-FA9B-4613-82CA-C156A8686D4D}"/>
              </a:ext>
            </a:extLst>
          </p:cNvPr>
          <p:cNvSpPr txBox="1"/>
          <p:nvPr/>
        </p:nvSpPr>
        <p:spPr>
          <a:xfrm>
            <a:off x="1066800" y="1348828"/>
            <a:ext cx="10195560" cy="830997"/>
          </a:xfrm>
          <a:prstGeom prst="rect">
            <a:avLst/>
          </a:prstGeom>
          <a:noFill/>
        </p:spPr>
        <p:txBody>
          <a:bodyPr wrap="square" rtlCol="0">
            <a:spAutoFit/>
          </a:bodyPr>
          <a:lstStyle/>
          <a:p>
            <a:r>
              <a:rPr lang="en-IN" sz="2800" b="1" dirty="0">
                <a:solidFill>
                  <a:srgbClr val="C00000"/>
                </a:solidFill>
              </a:rPr>
              <a:t>Byte Stuffing and Unstuffing: </a:t>
            </a:r>
            <a:r>
              <a:rPr lang="en-US" sz="2000" dirty="0"/>
              <a:t>Byte stuffing is the process of adding one extra byte whenever there is a flag or escape character in the text.</a:t>
            </a:r>
            <a:r>
              <a:rPr lang="en-IN" sz="2000" dirty="0"/>
              <a:t>  </a:t>
            </a:r>
          </a:p>
        </p:txBody>
      </p:sp>
    </p:spTree>
    <p:extLst>
      <p:ext uri="{BB962C8B-B14F-4D97-AF65-F5344CB8AC3E}">
        <p14:creationId xmlns:p14="http://schemas.microsoft.com/office/powerpoint/2010/main" val="2782933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Bit-Oriented Framing</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a:t>In Bit-oriented Framing, a special 8-bit pattern flag, </a:t>
            </a:r>
            <a:r>
              <a:rPr lang="en-US" altLang="en-US" b="1" dirty="0">
                <a:solidFill>
                  <a:srgbClr val="C00000"/>
                </a:solidFill>
              </a:rPr>
              <a:t>01111110</a:t>
            </a:r>
            <a:r>
              <a:rPr lang="en-US" altLang="en-US" dirty="0"/>
              <a:t>, is used as the delimiter to define the beginning and the end of the frame.</a:t>
            </a:r>
          </a:p>
          <a:p>
            <a:pPr algn="just"/>
            <a:endParaRPr lang="en-US" altLang="en-US" dirty="0"/>
          </a:p>
          <a:p>
            <a:pPr marL="0" indent="0" algn="just">
              <a:buNone/>
            </a:pPr>
            <a:endParaRPr lang="en-US" altLang="en-US" dirty="0"/>
          </a:p>
          <a:p>
            <a:pPr algn="just"/>
            <a:endParaRPr lang="en-US" altLang="en-US" dirty="0"/>
          </a:p>
        </p:txBody>
      </p:sp>
      <p:pic>
        <p:nvPicPr>
          <p:cNvPr id="5" name="Picture 4">
            <a:extLst>
              <a:ext uri="{FF2B5EF4-FFF2-40B4-BE49-F238E27FC236}">
                <a16:creationId xmlns:a16="http://schemas.microsoft.com/office/drawing/2014/main" id="{830E44E5-CBF5-4AE2-9F6B-8C1D251902AB}"/>
              </a:ext>
            </a:extLst>
          </p:cNvPr>
          <p:cNvPicPr>
            <a:picLocks noChangeAspect="1"/>
          </p:cNvPicPr>
          <p:nvPr/>
        </p:nvPicPr>
        <p:blipFill>
          <a:blip r:embed="rId6"/>
          <a:stretch>
            <a:fillRect/>
          </a:stretch>
        </p:blipFill>
        <p:spPr>
          <a:xfrm>
            <a:off x="1261465" y="3204415"/>
            <a:ext cx="9525000" cy="1714500"/>
          </a:xfrm>
          <a:prstGeom prst="rect">
            <a:avLst/>
          </a:prstGeom>
        </p:spPr>
      </p:pic>
    </p:spTree>
    <p:extLst>
      <p:ext uri="{BB962C8B-B14F-4D97-AF65-F5344CB8AC3E}">
        <p14:creationId xmlns:p14="http://schemas.microsoft.com/office/powerpoint/2010/main" val="2508180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Bit Stuffing and  unstuffing</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a:t>In bit stuffing, if a 0 and five consecutive 1 bits are encountered, an extra 0 is added. </a:t>
            </a:r>
          </a:p>
          <a:p>
            <a:pPr algn="just"/>
            <a:r>
              <a:rPr lang="en-US" altLang="en-US" dirty="0"/>
              <a:t>This extra stuffed bit is eventually removed from the data by the receiver.</a:t>
            </a:r>
          </a:p>
          <a:p>
            <a:pPr marL="0" indent="0" algn="just">
              <a:buNone/>
            </a:pPr>
            <a:endParaRPr lang="en-US" altLang="en-US" dirty="0"/>
          </a:p>
          <a:p>
            <a:pPr algn="just"/>
            <a:endParaRPr lang="en-US" altLang="en-US" dirty="0"/>
          </a:p>
        </p:txBody>
      </p:sp>
      <p:pic>
        <p:nvPicPr>
          <p:cNvPr id="3" name="Picture 2">
            <a:extLst>
              <a:ext uri="{FF2B5EF4-FFF2-40B4-BE49-F238E27FC236}">
                <a16:creationId xmlns:a16="http://schemas.microsoft.com/office/drawing/2014/main" id="{39566F33-7D09-4021-873E-2E05A6B61FD8}"/>
              </a:ext>
            </a:extLst>
          </p:cNvPr>
          <p:cNvPicPr>
            <a:picLocks noChangeAspect="1"/>
          </p:cNvPicPr>
          <p:nvPr/>
        </p:nvPicPr>
        <p:blipFill>
          <a:blip r:embed="rId6"/>
          <a:stretch>
            <a:fillRect/>
          </a:stretch>
        </p:blipFill>
        <p:spPr>
          <a:xfrm>
            <a:off x="1459229" y="2690972"/>
            <a:ext cx="7956865" cy="3994251"/>
          </a:xfrm>
          <a:prstGeom prst="rect">
            <a:avLst/>
          </a:prstGeom>
        </p:spPr>
      </p:pic>
    </p:spTree>
    <p:extLst>
      <p:ext uri="{BB962C8B-B14F-4D97-AF65-F5344CB8AC3E}">
        <p14:creationId xmlns:p14="http://schemas.microsoft.com/office/powerpoint/2010/main" val="2647502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E04D0D-3A11-4973-B971-0999D18C2DED}"/>
              </a:ext>
            </a:extLst>
          </p:cNvPr>
          <p:cNvPicPr>
            <a:picLocks noGrp="1" noChangeAspect="1"/>
          </p:cNvPicPr>
          <p:nvPr>
            <p:ph idx="1"/>
          </p:nvPr>
        </p:nvPicPr>
        <p:blipFill>
          <a:blip r:embed="rId2"/>
          <a:stretch>
            <a:fillRect/>
          </a:stretch>
        </p:blipFill>
        <p:spPr>
          <a:xfrm>
            <a:off x="2017422" y="3156925"/>
            <a:ext cx="8157155" cy="1688738"/>
          </a:xfrm>
        </p:spPr>
      </p:pic>
      <p:sp>
        <p:nvSpPr>
          <p:cNvPr id="8" name="Title 12">
            <a:extLst>
              <a:ext uri="{FF2B5EF4-FFF2-40B4-BE49-F238E27FC236}">
                <a16:creationId xmlns:a16="http://schemas.microsoft.com/office/drawing/2014/main" id="{E4139454-ED38-49F4-A1CC-740CD153194E}"/>
              </a:ext>
            </a:extLst>
          </p:cNvPr>
          <p:cNvSpPr>
            <a:spLocks noGrp="1"/>
          </p:cNvSpPr>
          <p:nvPr>
            <p:ph type="title"/>
          </p:nvPr>
        </p:nvSpPr>
        <p:spPr>
          <a:xfrm>
            <a:off x="2183732" y="1175353"/>
            <a:ext cx="8217568" cy="1325563"/>
          </a:xfrm>
        </p:spPr>
        <p:txBody>
          <a:bodyPr/>
          <a:lstStyle/>
          <a:p>
            <a:pPr algn="ctr"/>
            <a:r>
              <a:rPr lang="en-US" sz="3600" b="1" i="1" dirty="0">
                <a:solidFill>
                  <a:srgbClr val="C00000"/>
                </a:solidFill>
                <a:latin typeface="Marcellus" panose="020E0602050203020307" pitchFamily="34" charset="0"/>
              </a:rPr>
              <a:t>Single-Bit Error</a:t>
            </a:r>
            <a:br>
              <a:rPr lang="en-US" dirty="0">
                <a:solidFill>
                  <a:srgbClr val="C00000"/>
                </a:solidFill>
                <a:latin typeface="Marcellus" panose="020E0602050203020307" pitchFamily="34" charset="0"/>
              </a:rPr>
            </a:br>
            <a:endParaRPr lang="en-US" dirty="0"/>
          </a:p>
        </p:txBody>
      </p:sp>
    </p:spTree>
    <p:extLst>
      <p:ext uri="{BB962C8B-B14F-4D97-AF65-F5344CB8AC3E}">
        <p14:creationId xmlns:p14="http://schemas.microsoft.com/office/powerpoint/2010/main" val="3415263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fontScale="90000"/>
          </a:bodyPr>
          <a:lstStyle/>
          <a:p>
            <a:pPr algn="ctr"/>
            <a:r>
              <a:rPr lang="en-US" sz="3600" b="1" dirty="0">
                <a:solidFill>
                  <a:srgbClr val="C00000"/>
                </a:solidFill>
                <a:latin typeface="Marcellus" panose="020E0602050203020307" pitchFamily="34" charset="0"/>
              </a:rPr>
              <a:t>Flow Control and Error Control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1" name="TextBox 10">
            <a:extLst>
              <a:ext uri="{FF2B5EF4-FFF2-40B4-BE49-F238E27FC236}">
                <a16:creationId xmlns:a16="http://schemas.microsoft.com/office/drawing/2014/main" id="{3FF21C11-5EC8-4CED-98D9-292A359C0A1A}"/>
              </a:ext>
            </a:extLst>
          </p:cNvPr>
          <p:cNvSpPr txBox="1"/>
          <p:nvPr/>
        </p:nvSpPr>
        <p:spPr>
          <a:xfrm>
            <a:off x="683513" y="1293892"/>
            <a:ext cx="10315074" cy="2092881"/>
          </a:xfrm>
          <a:prstGeom prst="rect">
            <a:avLst/>
          </a:prstGeom>
          <a:noFill/>
        </p:spPr>
        <p:txBody>
          <a:bodyPr wrap="square">
            <a:spAutoFit/>
          </a:bodyPr>
          <a:lstStyle/>
          <a:p>
            <a:r>
              <a:rPr lang="en-US" dirty="0"/>
              <a:t> </a:t>
            </a:r>
            <a:r>
              <a:rPr lang="en-US" sz="2800" dirty="0"/>
              <a:t>One of the responsibilities of the data link control sublayer is flow and</a:t>
            </a:r>
          </a:p>
          <a:p>
            <a:r>
              <a:rPr lang="en-US" sz="2800" dirty="0"/>
              <a:t>error control at the data-link layer. Collectively, these functions are known as </a:t>
            </a:r>
            <a:r>
              <a:rPr lang="en-US" sz="2800" dirty="0">
                <a:solidFill>
                  <a:srgbClr val="C00000"/>
                </a:solidFill>
              </a:rPr>
              <a:t>data link control</a:t>
            </a:r>
            <a:r>
              <a:rPr lang="en-US" sz="2800" dirty="0"/>
              <a:t>. waiting for acknowledgment.</a:t>
            </a:r>
          </a:p>
          <a:p>
            <a:endParaRPr lang="en-US" sz="2800" dirty="0"/>
          </a:p>
          <a:p>
            <a:endParaRPr lang="en-IN" b="1" dirty="0">
              <a:solidFill>
                <a:srgbClr val="C00000"/>
              </a:solidFill>
            </a:endParaRPr>
          </a:p>
        </p:txBody>
      </p:sp>
      <p:pic>
        <p:nvPicPr>
          <p:cNvPr id="12" name="Picture 11">
            <a:extLst>
              <a:ext uri="{FF2B5EF4-FFF2-40B4-BE49-F238E27FC236}">
                <a16:creationId xmlns:a16="http://schemas.microsoft.com/office/drawing/2014/main" id="{E813DF31-118D-4007-9183-E4215F5D064F}"/>
              </a:ext>
            </a:extLst>
          </p:cNvPr>
          <p:cNvPicPr>
            <a:picLocks noChangeAspect="1"/>
          </p:cNvPicPr>
          <p:nvPr/>
        </p:nvPicPr>
        <p:blipFill>
          <a:blip r:embed="rId6"/>
          <a:stretch>
            <a:fillRect/>
          </a:stretch>
        </p:blipFill>
        <p:spPr>
          <a:xfrm>
            <a:off x="683513" y="3169226"/>
            <a:ext cx="10182225" cy="2152650"/>
          </a:xfrm>
          <a:prstGeom prst="rect">
            <a:avLst/>
          </a:prstGeom>
        </p:spPr>
      </p:pic>
    </p:spTree>
    <p:extLst>
      <p:ext uri="{BB962C8B-B14F-4D97-AF65-F5344CB8AC3E}">
        <p14:creationId xmlns:p14="http://schemas.microsoft.com/office/powerpoint/2010/main" val="1354455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fontScale="90000"/>
          </a:bodyPr>
          <a:lstStyle/>
          <a:p>
            <a:pPr algn="ctr"/>
            <a:r>
              <a:rPr lang="en-US" sz="3600" b="1" dirty="0">
                <a:solidFill>
                  <a:srgbClr val="C00000"/>
                </a:solidFill>
                <a:latin typeface="Marcellus" panose="020E0602050203020307" pitchFamily="34" charset="0"/>
              </a:rPr>
              <a:t>Flow Control and Error Control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1" name="TextBox 10">
            <a:extLst>
              <a:ext uri="{FF2B5EF4-FFF2-40B4-BE49-F238E27FC236}">
                <a16:creationId xmlns:a16="http://schemas.microsoft.com/office/drawing/2014/main" id="{3FF21C11-5EC8-4CED-98D9-292A359C0A1A}"/>
              </a:ext>
            </a:extLst>
          </p:cNvPr>
          <p:cNvSpPr txBox="1"/>
          <p:nvPr/>
        </p:nvSpPr>
        <p:spPr>
          <a:xfrm>
            <a:off x="683513" y="1293892"/>
            <a:ext cx="10315074" cy="2954655"/>
          </a:xfrm>
          <a:prstGeom prst="rect">
            <a:avLst/>
          </a:prstGeom>
          <a:noFill/>
        </p:spPr>
        <p:txBody>
          <a:bodyPr wrap="square">
            <a:spAutoFit/>
          </a:bodyPr>
          <a:lstStyle/>
          <a:p>
            <a:r>
              <a:rPr lang="en-US" b="1" dirty="0">
                <a:solidFill>
                  <a:srgbClr val="C00000"/>
                </a:solidFill>
              </a:rPr>
              <a:t> </a:t>
            </a:r>
            <a:r>
              <a:rPr lang="en-US" sz="2800" b="1" dirty="0">
                <a:solidFill>
                  <a:srgbClr val="C00000"/>
                </a:solidFill>
              </a:rPr>
              <a:t>Flow Control at Data Link Layer: </a:t>
            </a:r>
            <a:r>
              <a:rPr lang="en-US" sz="2800" dirty="0"/>
              <a:t>Flow control refers to a set of procedures used to restrict  the amount of data that the sender can send  before.</a:t>
            </a:r>
          </a:p>
          <a:p>
            <a:endParaRPr lang="en-US" sz="2800" dirty="0"/>
          </a:p>
          <a:p>
            <a:r>
              <a:rPr lang="en-US" sz="2800" b="1" dirty="0">
                <a:solidFill>
                  <a:srgbClr val="C00000"/>
                </a:solidFill>
              </a:rPr>
              <a:t>Error control </a:t>
            </a:r>
            <a:r>
              <a:rPr lang="en-US" sz="2800" dirty="0"/>
              <a:t>in the data link layer is based on automatic repeat request(ARQ), which is the retransmission of data.</a:t>
            </a:r>
          </a:p>
          <a:p>
            <a:endParaRPr lang="en-IN" b="1" dirty="0">
              <a:solidFill>
                <a:srgbClr val="C00000"/>
              </a:solidFill>
            </a:endParaRPr>
          </a:p>
        </p:txBody>
      </p:sp>
      <p:pic>
        <p:nvPicPr>
          <p:cNvPr id="12" name="Picture 11">
            <a:extLst>
              <a:ext uri="{FF2B5EF4-FFF2-40B4-BE49-F238E27FC236}">
                <a16:creationId xmlns:a16="http://schemas.microsoft.com/office/drawing/2014/main" id="{E813DF31-118D-4007-9183-E4215F5D064F}"/>
              </a:ext>
            </a:extLst>
          </p:cNvPr>
          <p:cNvPicPr>
            <a:picLocks noChangeAspect="1"/>
          </p:cNvPicPr>
          <p:nvPr/>
        </p:nvPicPr>
        <p:blipFill>
          <a:blip r:embed="rId6"/>
          <a:stretch>
            <a:fillRect/>
          </a:stretch>
        </p:blipFill>
        <p:spPr>
          <a:xfrm>
            <a:off x="515263" y="4705350"/>
            <a:ext cx="10182225" cy="2152650"/>
          </a:xfrm>
          <a:prstGeom prst="rect">
            <a:avLst/>
          </a:prstGeom>
        </p:spPr>
      </p:pic>
    </p:spTree>
    <p:extLst>
      <p:ext uri="{BB962C8B-B14F-4D97-AF65-F5344CB8AC3E}">
        <p14:creationId xmlns:p14="http://schemas.microsoft.com/office/powerpoint/2010/main" val="853018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fontScale="90000"/>
          </a:bodyPr>
          <a:lstStyle/>
          <a:p>
            <a:pPr algn="ctr"/>
            <a:r>
              <a:rPr lang="en-US" sz="3600" b="1" dirty="0">
                <a:solidFill>
                  <a:srgbClr val="C00000"/>
                </a:solidFill>
                <a:latin typeface="Marcellus" panose="020E0602050203020307" pitchFamily="34" charset="0"/>
              </a:rPr>
              <a:t>Flow Control and Error Control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1" name="TextBox 10">
            <a:extLst>
              <a:ext uri="{FF2B5EF4-FFF2-40B4-BE49-F238E27FC236}">
                <a16:creationId xmlns:a16="http://schemas.microsoft.com/office/drawing/2014/main" id="{3FF21C11-5EC8-4CED-98D9-292A359C0A1A}"/>
              </a:ext>
            </a:extLst>
          </p:cNvPr>
          <p:cNvSpPr txBox="1"/>
          <p:nvPr/>
        </p:nvSpPr>
        <p:spPr>
          <a:xfrm>
            <a:off x="683512" y="1293892"/>
            <a:ext cx="10639807" cy="5970865"/>
          </a:xfrm>
          <a:prstGeom prst="rect">
            <a:avLst/>
          </a:prstGeom>
          <a:noFill/>
        </p:spPr>
        <p:txBody>
          <a:bodyPr wrap="square">
            <a:spAutoFit/>
          </a:bodyPr>
          <a:lstStyle/>
          <a:p>
            <a:pPr marL="285750" indent="-285750">
              <a:buFont typeface="Arial" panose="020B0604020202020204" pitchFamily="34" charset="0"/>
              <a:buChar char="•"/>
            </a:pPr>
            <a:r>
              <a:rPr lang="en-US" sz="2800" dirty="0"/>
              <a:t>Flow control refers to a set of procedures used to restrict  the amount of data that the sender can send  before waiting for acknowledgment.</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dirty="0"/>
              <a:t>Flow of data must not allow to overwhelm the receiver.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Receiving device have limited speed at which it can process incoming data and limited amount of memory to store incoming data.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Error control is both error detection and correction.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Error control in the data link layer is based on automatic repeat request, which is the retransmission of data.</a:t>
            </a:r>
          </a:p>
          <a:p>
            <a:endParaRPr lang="en-US" sz="2800" dirty="0"/>
          </a:p>
          <a:p>
            <a:endParaRPr lang="en-IN" b="1" dirty="0">
              <a:solidFill>
                <a:srgbClr val="C00000"/>
              </a:solidFill>
            </a:endParaRPr>
          </a:p>
        </p:txBody>
      </p:sp>
    </p:spTree>
    <p:extLst>
      <p:ext uri="{BB962C8B-B14F-4D97-AF65-F5344CB8AC3E}">
        <p14:creationId xmlns:p14="http://schemas.microsoft.com/office/powerpoint/2010/main" val="4215554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graphicFrame>
        <p:nvGraphicFramePr>
          <p:cNvPr id="3" name="Diagram 2">
            <a:extLst>
              <a:ext uri="{FF2B5EF4-FFF2-40B4-BE49-F238E27FC236}">
                <a16:creationId xmlns:a16="http://schemas.microsoft.com/office/drawing/2014/main" id="{6C13C89F-F26E-40AA-A05C-B8C56D6C637C}"/>
              </a:ext>
            </a:extLst>
          </p:cNvPr>
          <p:cNvGraphicFramePr/>
          <p:nvPr>
            <p:extLst>
              <p:ext uri="{D42A27DB-BD31-4B8C-83A1-F6EECF244321}">
                <p14:modId xmlns:p14="http://schemas.microsoft.com/office/powerpoint/2010/main" val="3359921187"/>
              </p:ext>
            </p:extLst>
          </p:nvPr>
        </p:nvGraphicFramePr>
        <p:xfrm>
          <a:off x="436989" y="1235242"/>
          <a:ext cx="10757311" cy="490309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897682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Noiseless Channel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1" name="TextBox 10">
            <a:extLst>
              <a:ext uri="{FF2B5EF4-FFF2-40B4-BE49-F238E27FC236}">
                <a16:creationId xmlns:a16="http://schemas.microsoft.com/office/drawing/2014/main" id="{3FF21C11-5EC8-4CED-98D9-292A359C0A1A}"/>
              </a:ext>
            </a:extLst>
          </p:cNvPr>
          <p:cNvSpPr txBox="1"/>
          <p:nvPr/>
        </p:nvSpPr>
        <p:spPr>
          <a:xfrm>
            <a:off x="868680" y="1217876"/>
            <a:ext cx="10639807" cy="1964512"/>
          </a:xfrm>
          <a:prstGeom prst="rect">
            <a:avLst/>
          </a:prstGeom>
          <a:noFill/>
        </p:spPr>
        <p:txBody>
          <a:bodyPr wrap="square">
            <a:spAutoFit/>
          </a:bodyPr>
          <a:lstStyle/>
          <a:p>
            <a:pPr>
              <a:lnSpc>
                <a:spcPct val="150000"/>
              </a:lnSpc>
            </a:pPr>
            <a:r>
              <a:rPr lang="en-US" sz="2800" dirty="0"/>
              <a:t>Let us first assume we have an ideal channel in which no frames are lost, duplicated, or corrupted. We introduce two protocols for this type of channel.</a:t>
            </a:r>
          </a:p>
        </p:txBody>
      </p:sp>
      <p:sp>
        <p:nvSpPr>
          <p:cNvPr id="16" name="TextBox 15">
            <a:extLst>
              <a:ext uri="{FF2B5EF4-FFF2-40B4-BE49-F238E27FC236}">
                <a16:creationId xmlns:a16="http://schemas.microsoft.com/office/drawing/2014/main" id="{96ADACBD-462E-4AA1-B911-3F241EA7230C}"/>
              </a:ext>
            </a:extLst>
          </p:cNvPr>
          <p:cNvSpPr txBox="1"/>
          <p:nvPr/>
        </p:nvSpPr>
        <p:spPr>
          <a:xfrm>
            <a:off x="1267327" y="3204415"/>
            <a:ext cx="6160168" cy="149335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3200" dirty="0">
                <a:solidFill>
                  <a:srgbClr val="0070C0"/>
                </a:solidFill>
              </a:rPr>
              <a:t>Simplest Protocol </a:t>
            </a:r>
          </a:p>
          <a:p>
            <a:pPr marL="285750" indent="-285750">
              <a:lnSpc>
                <a:spcPct val="150000"/>
              </a:lnSpc>
              <a:buFont typeface="Arial" panose="020B0604020202020204" pitchFamily="34" charset="0"/>
              <a:buChar char="•"/>
            </a:pPr>
            <a:r>
              <a:rPr lang="en-IN" sz="3200" dirty="0">
                <a:solidFill>
                  <a:srgbClr val="0070C0"/>
                </a:solidFill>
              </a:rPr>
              <a:t>Stop-and-Wait Protocol</a:t>
            </a:r>
          </a:p>
        </p:txBody>
      </p:sp>
    </p:spTree>
    <p:extLst>
      <p:ext uri="{BB962C8B-B14F-4D97-AF65-F5344CB8AC3E}">
        <p14:creationId xmlns:p14="http://schemas.microsoft.com/office/powerpoint/2010/main" val="2744501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Simplest Protocol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1" name="TextBox 10">
            <a:extLst>
              <a:ext uri="{FF2B5EF4-FFF2-40B4-BE49-F238E27FC236}">
                <a16:creationId xmlns:a16="http://schemas.microsoft.com/office/drawing/2014/main" id="{3FF21C11-5EC8-4CED-98D9-292A359C0A1A}"/>
              </a:ext>
            </a:extLst>
          </p:cNvPr>
          <p:cNvSpPr txBox="1"/>
          <p:nvPr/>
        </p:nvSpPr>
        <p:spPr>
          <a:xfrm>
            <a:off x="821456" y="1552953"/>
            <a:ext cx="10549088" cy="4031873"/>
          </a:xfrm>
          <a:prstGeom prst="rect">
            <a:avLst/>
          </a:prstGeom>
          <a:noFill/>
        </p:spPr>
        <p:txBody>
          <a:bodyPr wrap="square">
            <a:spAutoFit/>
          </a:bodyPr>
          <a:lstStyle/>
          <a:p>
            <a:pPr marL="285750" indent="-285750" algn="just">
              <a:buFont typeface="Arial" panose="020B0604020202020204" pitchFamily="34" charset="0"/>
              <a:buChar char="•"/>
            </a:pPr>
            <a:r>
              <a:rPr lang="en-US" sz="3200" dirty="0"/>
              <a:t>Cannot be used in real life</a:t>
            </a:r>
          </a:p>
          <a:p>
            <a:pPr algn="just"/>
            <a:endParaRPr lang="en-US" sz="3200" dirty="0"/>
          </a:p>
          <a:p>
            <a:pPr marL="285750" indent="-285750" algn="just">
              <a:buFont typeface="Arial" panose="020B0604020202020204" pitchFamily="34" charset="0"/>
              <a:buChar char="•"/>
            </a:pPr>
            <a:r>
              <a:rPr lang="en-US" sz="3200" dirty="0"/>
              <a:t>No flow and error control</a:t>
            </a:r>
          </a:p>
          <a:p>
            <a:pPr marL="285750" indent="-285750" algn="just">
              <a:buFont typeface="Arial" panose="020B0604020202020204" pitchFamily="34" charset="0"/>
              <a:buChar char="•"/>
            </a:pPr>
            <a:endParaRPr lang="en-US" sz="3200" dirty="0"/>
          </a:p>
          <a:p>
            <a:pPr marL="285750" indent="-285750" algn="just">
              <a:buFont typeface="Arial" panose="020B0604020202020204" pitchFamily="34" charset="0"/>
              <a:buChar char="•"/>
            </a:pPr>
            <a:r>
              <a:rPr lang="en-US" sz="3200" dirty="0"/>
              <a:t>Receiver can handle any frame with negligible processing time.</a:t>
            </a:r>
          </a:p>
          <a:p>
            <a:pPr marL="285750" indent="-285750" algn="just">
              <a:buFont typeface="Arial" panose="020B0604020202020204" pitchFamily="34" charset="0"/>
              <a:buChar char="•"/>
            </a:pPr>
            <a:endParaRPr lang="en-US" sz="3200" dirty="0"/>
          </a:p>
          <a:p>
            <a:pPr marL="285750" indent="-285750" algn="just">
              <a:buFont typeface="Arial" panose="020B0604020202020204" pitchFamily="34" charset="0"/>
              <a:buChar char="•"/>
            </a:pPr>
            <a:r>
              <a:rPr lang="en-US" sz="3200" dirty="0"/>
              <a:t>Receiver can never be overwhelmed with incoming frames.</a:t>
            </a:r>
          </a:p>
        </p:txBody>
      </p:sp>
    </p:spTree>
    <p:extLst>
      <p:ext uri="{BB962C8B-B14F-4D97-AF65-F5344CB8AC3E}">
        <p14:creationId xmlns:p14="http://schemas.microsoft.com/office/powerpoint/2010/main" val="1467949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Simplest Protocol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pic>
        <p:nvPicPr>
          <p:cNvPr id="5" name="Picture 4">
            <a:extLst>
              <a:ext uri="{FF2B5EF4-FFF2-40B4-BE49-F238E27FC236}">
                <a16:creationId xmlns:a16="http://schemas.microsoft.com/office/drawing/2014/main" id="{EF37EF00-CF56-4CC2-89B1-C87CDD7F0884}"/>
              </a:ext>
            </a:extLst>
          </p:cNvPr>
          <p:cNvPicPr>
            <a:picLocks noChangeAspect="1"/>
          </p:cNvPicPr>
          <p:nvPr/>
        </p:nvPicPr>
        <p:blipFill>
          <a:blip r:embed="rId6"/>
          <a:stretch>
            <a:fillRect/>
          </a:stretch>
        </p:blipFill>
        <p:spPr>
          <a:xfrm>
            <a:off x="1452991" y="1246572"/>
            <a:ext cx="8504570" cy="5335801"/>
          </a:xfrm>
          <a:prstGeom prst="rect">
            <a:avLst/>
          </a:prstGeom>
        </p:spPr>
      </p:pic>
    </p:spTree>
    <p:extLst>
      <p:ext uri="{BB962C8B-B14F-4D97-AF65-F5344CB8AC3E}">
        <p14:creationId xmlns:p14="http://schemas.microsoft.com/office/powerpoint/2010/main" val="4198668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20842" y="1518020"/>
            <a:ext cx="7700211" cy="727875"/>
          </a:xfrm>
        </p:spPr>
        <p:txBody>
          <a:bodyPr>
            <a:normAutofit/>
          </a:bodyPr>
          <a:lstStyle/>
          <a:p>
            <a:pPr algn="ctr"/>
            <a:r>
              <a:rPr lang="en-US" sz="2400" b="1" u="sng" dirty="0">
                <a:solidFill>
                  <a:srgbClr val="C00000"/>
                </a:solidFill>
                <a:latin typeface="Marcellus" panose="020E0602050203020307" pitchFamily="34" charset="0"/>
              </a:rPr>
              <a:t>Sender-site algorithm for the simplest protocol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pic>
        <p:nvPicPr>
          <p:cNvPr id="10" name="Picture 9">
            <a:extLst>
              <a:ext uri="{FF2B5EF4-FFF2-40B4-BE49-F238E27FC236}">
                <a16:creationId xmlns:a16="http://schemas.microsoft.com/office/drawing/2014/main" id="{A9B9AD59-678A-4BBD-829C-F97201EF50B9}"/>
              </a:ext>
            </a:extLst>
          </p:cNvPr>
          <p:cNvPicPr>
            <a:picLocks noChangeAspect="1"/>
          </p:cNvPicPr>
          <p:nvPr/>
        </p:nvPicPr>
        <p:blipFill>
          <a:blip r:embed="rId6"/>
          <a:stretch>
            <a:fillRect/>
          </a:stretch>
        </p:blipFill>
        <p:spPr>
          <a:xfrm>
            <a:off x="681406" y="2245895"/>
            <a:ext cx="10439505" cy="3484635"/>
          </a:xfrm>
          <a:prstGeom prst="rect">
            <a:avLst/>
          </a:prstGeom>
        </p:spPr>
      </p:pic>
    </p:spTree>
    <p:extLst>
      <p:ext uri="{BB962C8B-B14F-4D97-AF65-F5344CB8AC3E}">
        <p14:creationId xmlns:p14="http://schemas.microsoft.com/office/powerpoint/2010/main" val="4133341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20842" y="1518020"/>
            <a:ext cx="7700211" cy="727875"/>
          </a:xfrm>
        </p:spPr>
        <p:txBody>
          <a:bodyPr>
            <a:normAutofit/>
          </a:bodyPr>
          <a:lstStyle/>
          <a:p>
            <a:pPr algn="ctr"/>
            <a:r>
              <a:rPr lang="en-US" sz="2400" b="1" u="sng" dirty="0">
                <a:solidFill>
                  <a:srgbClr val="C00000"/>
                </a:solidFill>
                <a:latin typeface="Marcellus" panose="020E0602050203020307" pitchFamily="34" charset="0"/>
              </a:rPr>
              <a:t>Receiver-site algorithm for the simplest protocol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pic>
        <p:nvPicPr>
          <p:cNvPr id="5" name="Picture 4">
            <a:extLst>
              <a:ext uri="{FF2B5EF4-FFF2-40B4-BE49-F238E27FC236}">
                <a16:creationId xmlns:a16="http://schemas.microsoft.com/office/drawing/2014/main" id="{BE2122FD-D018-410A-A0DD-731E26BE9109}"/>
              </a:ext>
            </a:extLst>
          </p:cNvPr>
          <p:cNvPicPr>
            <a:picLocks noChangeAspect="1"/>
          </p:cNvPicPr>
          <p:nvPr/>
        </p:nvPicPr>
        <p:blipFill>
          <a:blip r:embed="rId6"/>
          <a:stretch>
            <a:fillRect/>
          </a:stretch>
        </p:blipFill>
        <p:spPr>
          <a:xfrm>
            <a:off x="563935" y="2352681"/>
            <a:ext cx="10222530" cy="3449752"/>
          </a:xfrm>
          <a:prstGeom prst="rect">
            <a:avLst/>
          </a:prstGeom>
        </p:spPr>
      </p:pic>
    </p:spTree>
    <p:extLst>
      <p:ext uri="{BB962C8B-B14F-4D97-AF65-F5344CB8AC3E}">
        <p14:creationId xmlns:p14="http://schemas.microsoft.com/office/powerpoint/2010/main" val="256703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Simplest Protocol </a:t>
            </a:r>
            <a:r>
              <a:rPr lang="en-US" sz="3600" i="1" dirty="0">
                <a:solidFill>
                  <a:srgbClr val="C00000"/>
                </a:solidFill>
                <a:latin typeface="Marcellus" panose="020E0602050203020307" pitchFamily="34" charset="0"/>
              </a:rPr>
              <a:t>(Example)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1" name="TextBox 10">
            <a:extLst>
              <a:ext uri="{FF2B5EF4-FFF2-40B4-BE49-F238E27FC236}">
                <a16:creationId xmlns:a16="http://schemas.microsoft.com/office/drawing/2014/main" id="{3FF21C11-5EC8-4CED-98D9-292A359C0A1A}"/>
              </a:ext>
            </a:extLst>
          </p:cNvPr>
          <p:cNvSpPr txBox="1"/>
          <p:nvPr/>
        </p:nvSpPr>
        <p:spPr>
          <a:xfrm>
            <a:off x="449499" y="1183903"/>
            <a:ext cx="11058988" cy="5016758"/>
          </a:xfrm>
          <a:prstGeom prst="rect">
            <a:avLst/>
          </a:prstGeom>
          <a:noFill/>
        </p:spPr>
        <p:txBody>
          <a:bodyPr wrap="square">
            <a:spAutoFit/>
          </a:bodyPr>
          <a:lstStyle/>
          <a:p>
            <a:pPr algn="just"/>
            <a:r>
              <a:rPr lang="en-US" sz="3200" b="1" i="1" dirty="0"/>
              <a:t>Figure</a:t>
            </a:r>
            <a:r>
              <a:rPr lang="en-US" sz="3200" i="1" dirty="0"/>
              <a:t> shows an example of communication using this protocol. </a:t>
            </a:r>
          </a:p>
          <a:p>
            <a:pPr algn="just"/>
            <a:endParaRPr lang="en-US" sz="3200" i="1" dirty="0"/>
          </a:p>
          <a:p>
            <a:pPr marL="457200" indent="-457200" algn="just">
              <a:buFont typeface="Arial" panose="020B0604020202020204" pitchFamily="34" charset="0"/>
              <a:buChar char="•"/>
            </a:pPr>
            <a:r>
              <a:rPr lang="en-US" sz="3200" i="1" dirty="0"/>
              <a:t>The sender sends a sequence of frames without even thinking about the receiver. </a:t>
            </a:r>
          </a:p>
          <a:p>
            <a:pPr marL="457200" indent="-457200" algn="just">
              <a:buFont typeface="Arial" panose="020B0604020202020204" pitchFamily="34" charset="0"/>
              <a:buChar char="•"/>
            </a:pPr>
            <a:r>
              <a:rPr lang="en-US" sz="3200" i="1" dirty="0"/>
              <a:t>To send three frames, three events occur at the sender site and three events at the receiver site. </a:t>
            </a:r>
          </a:p>
          <a:p>
            <a:pPr algn="just"/>
            <a:endParaRPr lang="en-US" sz="3200" i="1" dirty="0"/>
          </a:p>
          <a:p>
            <a:pPr algn="just"/>
            <a:r>
              <a:rPr lang="en-US" sz="3200" i="1" dirty="0"/>
              <a:t>Note that the data frames are shown by tilted boxes; the height of the box defines the transmission time difference between the first bit and the last bit in the frame.</a:t>
            </a:r>
          </a:p>
        </p:txBody>
      </p:sp>
    </p:spTree>
    <p:extLst>
      <p:ext uri="{BB962C8B-B14F-4D97-AF65-F5344CB8AC3E}">
        <p14:creationId xmlns:p14="http://schemas.microsoft.com/office/powerpoint/2010/main" val="146906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401054" y="191861"/>
            <a:ext cx="11395912" cy="721920"/>
          </a:xfrm>
        </p:spPr>
        <p:txBody>
          <a:bodyPr>
            <a:normAutofit/>
          </a:bodyPr>
          <a:lstStyle/>
          <a:p>
            <a:pPr algn="ctr"/>
            <a:r>
              <a:rPr lang="en-US" sz="3600" dirty="0">
                <a:solidFill>
                  <a:srgbClr val="C00000"/>
                </a:solidFill>
                <a:latin typeface="Marcellus" panose="020E0602050203020307" pitchFamily="34" charset="0"/>
              </a:rPr>
              <a:t>Types of Errors</a:t>
            </a:r>
            <a:endParaRPr lang="en-US" sz="3600"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5880674" y="567534"/>
            <a:ext cx="385984" cy="12236665"/>
          </a:xfrm>
          <a:prstGeom prst="rect">
            <a:avLst/>
          </a:prstGeom>
        </p:spPr>
      </p:pic>
      <p:pic>
        <p:nvPicPr>
          <p:cNvPr id="5" name="Picture 4">
            <a:extLst>
              <a:ext uri="{FF2B5EF4-FFF2-40B4-BE49-F238E27FC236}">
                <a16:creationId xmlns:a16="http://schemas.microsoft.com/office/drawing/2014/main" id="{B15A553C-6E56-4E14-9B40-3D70033DB61F}"/>
              </a:ext>
            </a:extLst>
          </p:cNvPr>
          <p:cNvPicPr>
            <a:picLocks noChangeAspect="1"/>
          </p:cNvPicPr>
          <p:nvPr/>
        </p:nvPicPr>
        <p:blipFill>
          <a:blip r:embed="rId3"/>
          <a:stretch>
            <a:fillRect/>
          </a:stretch>
        </p:blipFill>
        <p:spPr>
          <a:xfrm rot="5400000">
            <a:off x="4533653" y="1754134"/>
            <a:ext cx="176409" cy="9333048"/>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925" t="32445" r="22854" b="39444"/>
          <a:stretch/>
        </p:blipFill>
        <p:spPr>
          <a:xfrm>
            <a:off x="121919" y="5394960"/>
            <a:ext cx="2545081" cy="937493"/>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828421" y="5610533"/>
            <a:ext cx="968545" cy="721920"/>
          </a:xfrm>
          <a:prstGeom prst="rect">
            <a:avLst/>
          </a:prstGeom>
        </p:spPr>
      </p:pic>
      <p:sp>
        <p:nvSpPr>
          <p:cNvPr id="8" name="Subtitle 2">
            <a:extLst>
              <a:ext uri="{FF2B5EF4-FFF2-40B4-BE49-F238E27FC236}">
                <a16:creationId xmlns:a16="http://schemas.microsoft.com/office/drawing/2014/main" id="{5AB99583-1BD7-4DF1-9DBD-299F1C8E7BF2}"/>
              </a:ext>
            </a:extLst>
          </p:cNvPr>
          <p:cNvSpPr txBox="1">
            <a:spLocks/>
          </p:cNvSpPr>
          <p:nvPr/>
        </p:nvSpPr>
        <p:spPr>
          <a:xfrm>
            <a:off x="669758" y="1211543"/>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85000"/>
                    <a:lumOff val="15000"/>
                  </a:schemeClr>
                </a:solidFill>
                <a:latin typeface="Marcellus" panose="020E0602050203020307" pitchFamily="34" charset="0"/>
              </a:rPr>
              <a:t>The term </a:t>
            </a:r>
            <a:r>
              <a:rPr lang="en-US" b="1" i="1" dirty="0">
                <a:solidFill>
                  <a:schemeClr val="tx1">
                    <a:lumMod val="85000"/>
                    <a:lumOff val="15000"/>
                  </a:schemeClr>
                </a:solidFill>
                <a:latin typeface="Marcellus" panose="020E0602050203020307" pitchFamily="34" charset="0"/>
              </a:rPr>
              <a:t>burst error </a:t>
            </a:r>
            <a:r>
              <a:rPr lang="en-US" dirty="0">
                <a:solidFill>
                  <a:schemeClr val="tx1">
                    <a:lumMod val="85000"/>
                    <a:lumOff val="15000"/>
                  </a:schemeClr>
                </a:solidFill>
                <a:latin typeface="Marcellus" panose="020E0602050203020307" pitchFamily="34" charset="0"/>
              </a:rPr>
              <a:t>means that 2 or more bits in the data unit have changed from 1 to 0 or from 0 to 1.</a:t>
            </a:r>
          </a:p>
          <a:p>
            <a:endParaRPr lang="en-US" dirty="0">
              <a:solidFill>
                <a:schemeClr val="tx1">
                  <a:lumMod val="85000"/>
                  <a:lumOff val="15000"/>
                </a:schemeClr>
              </a:solidFill>
              <a:latin typeface="Marcellus" panose="020E0602050203020307" pitchFamily="34" charset="0"/>
            </a:endParaRPr>
          </a:p>
          <a:p>
            <a:r>
              <a:rPr lang="en-US" b="1" i="1" dirty="0">
                <a:solidFill>
                  <a:schemeClr val="tx1">
                    <a:lumMod val="85000"/>
                    <a:lumOff val="15000"/>
                  </a:schemeClr>
                </a:solidFill>
                <a:latin typeface="Marcellus" panose="020E0602050203020307" pitchFamily="34" charset="0"/>
              </a:rPr>
              <a:t>Burst error </a:t>
            </a:r>
            <a:r>
              <a:rPr lang="en-US" dirty="0">
                <a:solidFill>
                  <a:schemeClr val="tx1">
                    <a:lumMod val="85000"/>
                    <a:lumOff val="15000"/>
                  </a:schemeClr>
                </a:solidFill>
                <a:latin typeface="Marcellus" panose="020E0602050203020307" pitchFamily="34" charset="0"/>
              </a:rPr>
              <a:t>does not necessarily mean that the errors occur in consecutive bits.</a:t>
            </a:r>
          </a:p>
          <a:p>
            <a:endParaRPr lang="en-US" dirty="0">
              <a:solidFill>
                <a:schemeClr val="tx1">
                  <a:lumMod val="85000"/>
                  <a:lumOff val="15000"/>
                </a:schemeClr>
              </a:solidFill>
              <a:latin typeface="Marcellus" panose="020E0602050203020307" pitchFamily="34" charset="0"/>
            </a:endParaRPr>
          </a:p>
          <a:p>
            <a:r>
              <a:rPr lang="en-US" dirty="0"/>
              <a:t>The length of the burst is measured from the first corrupted bit to the last corrupted bit.</a:t>
            </a:r>
            <a:endParaRPr lang="en-US" dirty="0">
              <a:solidFill>
                <a:schemeClr val="tx1">
                  <a:lumMod val="85000"/>
                  <a:lumOff val="15000"/>
                </a:schemeClr>
              </a:solidFill>
              <a:latin typeface="Marcellus" panose="020E0602050203020307" pitchFamily="34" charset="0"/>
            </a:endParaRPr>
          </a:p>
        </p:txBody>
      </p:sp>
    </p:spTree>
    <p:extLst>
      <p:ext uri="{BB962C8B-B14F-4D97-AF65-F5344CB8AC3E}">
        <p14:creationId xmlns:p14="http://schemas.microsoft.com/office/powerpoint/2010/main" val="16820537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Simplest Protocol </a:t>
            </a:r>
            <a:r>
              <a:rPr lang="en-US" sz="3600" i="1" dirty="0">
                <a:solidFill>
                  <a:srgbClr val="C00000"/>
                </a:solidFill>
                <a:latin typeface="Marcellus" panose="020E0602050203020307" pitchFamily="34" charset="0"/>
              </a:rPr>
              <a:t>(Example)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pic>
        <p:nvPicPr>
          <p:cNvPr id="5" name="Picture 4">
            <a:extLst>
              <a:ext uri="{FF2B5EF4-FFF2-40B4-BE49-F238E27FC236}">
                <a16:creationId xmlns:a16="http://schemas.microsoft.com/office/drawing/2014/main" id="{6B7A0850-BCAC-41B1-82E7-03541535D148}"/>
              </a:ext>
            </a:extLst>
          </p:cNvPr>
          <p:cNvPicPr>
            <a:picLocks noChangeAspect="1"/>
          </p:cNvPicPr>
          <p:nvPr/>
        </p:nvPicPr>
        <p:blipFill>
          <a:blip r:embed="rId6"/>
          <a:stretch>
            <a:fillRect/>
          </a:stretch>
        </p:blipFill>
        <p:spPr>
          <a:xfrm>
            <a:off x="1915385" y="2211388"/>
            <a:ext cx="7067572" cy="4299092"/>
          </a:xfrm>
          <a:prstGeom prst="rect">
            <a:avLst/>
          </a:prstGeom>
        </p:spPr>
      </p:pic>
      <p:sp>
        <p:nvSpPr>
          <p:cNvPr id="12" name="TextBox 11">
            <a:extLst>
              <a:ext uri="{FF2B5EF4-FFF2-40B4-BE49-F238E27FC236}">
                <a16:creationId xmlns:a16="http://schemas.microsoft.com/office/drawing/2014/main" id="{7580EED1-AE76-4882-BCDE-852EB58253A0}"/>
              </a:ext>
            </a:extLst>
          </p:cNvPr>
          <p:cNvSpPr txBox="1"/>
          <p:nvPr/>
        </p:nvSpPr>
        <p:spPr>
          <a:xfrm>
            <a:off x="1915385" y="1347659"/>
            <a:ext cx="4501457" cy="523220"/>
          </a:xfrm>
          <a:prstGeom prst="rect">
            <a:avLst/>
          </a:prstGeom>
          <a:noFill/>
        </p:spPr>
        <p:txBody>
          <a:bodyPr wrap="square" rtlCol="0">
            <a:spAutoFit/>
          </a:bodyPr>
          <a:lstStyle/>
          <a:p>
            <a:r>
              <a:rPr lang="en-IN" sz="2800" b="1" dirty="0">
                <a:solidFill>
                  <a:srgbClr val="C00000"/>
                </a:solidFill>
              </a:rPr>
              <a:t>Figure</a:t>
            </a:r>
            <a:r>
              <a:rPr lang="en-IN" sz="2800" dirty="0"/>
              <a:t>: </a:t>
            </a:r>
            <a:r>
              <a:rPr lang="en-IN" sz="2800" i="1" dirty="0"/>
              <a:t>Flow Diagram</a:t>
            </a:r>
          </a:p>
        </p:txBody>
      </p:sp>
    </p:spTree>
    <p:extLst>
      <p:ext uri="{BB962C8B-B14F-4D97-AF65-F5344CB8AC3E}">
        <p14:creationId xmlns:p14="http://schemas.microsoft.com/office/powerpoint/2010/main" val="24631328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Stop and Wait Protocol</a:t>
            </a:r>
            <a:endParaRPr lang="en-US" sz="3600" i="1" dirty="0">
              <a:solidFill>
                <a:srgbClr val="C00000"/>
              </a:solidFill>
              <a:latin typeface="Marcellus" panose="020E0602050203020307" pitchFamily="34" charset="0"/>
            </a:endParaRP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1" name="TextBox 10">
            <a:extLst>
              <a:ext uri="{FF2B5EF4-FFF2-40B4-BE49-F238E27FC236}">
                <a16:creationId xmlns:a16="http://schemas.microsoft.com/office/drawing/2014/main" id="{3FF21C11-5EC8-4CED-98D9-292A359C0A1A}"/>
              </a:ext>
            </a:extLst>
          </p:cNvPr>
          <p:cNvSpPr txBox="1"/>
          <p:nvPr/>
        </p:nvSpPr>
        <p:spPr>
          <a:xfrm>
            <a:off x="449499" y="1183903"/>
            <a:ext cx="11058988" cy="4031873"/>
          </a:xfrm>
          <a:prstGeom prst="rect">
            <a:avLst/>
          </a:prstGeom>
          <a:noFill/>
        </p:spPr>
        <p:txBody>
          <a:bodyPr wrap="square">
            <a:spAutoFit/>
          </a:bodyPr>
          <a:lstStyle/>
          <a:p>
            <a:pPr marL="457200" indent="-457200" algn="just">
              <a:buFont typeface="Arial" panose="020B0604020202020204" pitchFamily="34" charset="0"/>
              <a:buChar char="•"/>
            </a:pPr>
            <a:r>
              <a:rPr lang="en-US" sz="3200" dirty="0"/>
              <a:t>If frames arrive faster than they can be processed, frames must be stored until their use.</a:t>
            </a:r>
          </a:p>
          <a:p>
            <a:pPr marL="457200" indent="-457200" algn="just">
              <a:buFont typeface="Arial" panose="020B0604020202020204" pitchFamily="34" charset="0"/>
              <a:buChar char="•"/>
            </a:pPr>
            <a:endParaRPr lang="en-US" sz="3200" dirty="0"/>
          </a:p>
          <a:p>
            <a:pPr marL="457200" indent="-457200" algn="just">
              <a:buFont typeface="Arial" panose="020B0604020202020204" pitchFamily="34" charset="0"/>
              <a:buChar char="•"/>
            </a:pPr>
            <a:r>
              <a:rPr lang="en-US" sz="3200" dirty="0"/>
              <a:t>To prevent receiver from becoming overwhelmed, receiver needs to tell sender to slow down (ACK).</a:t>
            </a:r>
          </a:p>
          <a:p>
            <a:pPr marL="457200" indent="-457200" algn="just">
              <a:buFont typeface="Arial" panose="020B0604020202020204" pitchFamily="34" charset="0"/>
              <a:buChar char="•"/>
            </a:pPr>
            <a:endParaRPr lang="en-US" sz="3200" dirty="0"/>
          </a:p>
          <a:p>
            <a:pPr marL="457200" indent="-457200" algn="just">
              <a:buFont typeface="Arial" panose="020B0604020202020204" pitchFamily="34" charset="0"/>
              <a:buChar char="•"/>
            </a:pPr>
            <a:r>
              <a:rPr lang="en-US" sz="3200" dirty="0"/>
              <a:t>Sender sends one frame, stops until it receives confirmation from receiver and then send next frame.</a:t>
            </a:r>
          </a:p>
        </p:txBody>
      </p:sp>
    </p:spTree>
    <p:extLst>
      <p:ext uri="{BB962C8B-B14F-4D97-AF65-F5344CB8AC3E}">
        <p14:creationId xmlns:p14="http://schemas.microsoft.com/office/powerpoint/2010/main" val="2488228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2"/>
            <a:ext cx="5569579" cy="786256"/>
          </a:xfrm>
        </p:spPr>
        <p:txBody>
          <a:bodyPr>
            <a:normAutofit/>
          </a:bodyPr>
          <a:lstStyle/>
          <a:p>
            <a:pPr algn="ctr"/>
            <a:r>
              <a:rPr lang="en-US" sz="3600" b="1" dirty="0">
                <a:solidFill>
                  <a:srgbClr val="C00000"/>
                </a:solidFill>
                <a:latin typeface="Marcellus" panose="020E0602050203020307" pitchFamily="34" charset="0"/>
              </a:rPr>
              <a:t>Stop and Wait Protocol</a:t>
            </a:r>
            <a:endParaRPr lang="en-US" sz="3600" i="1" dirty="0">
              <a:solidFill>
                <a:srgbClr val="C00000"/>
              </a:solidFill>
              <a:latin typeface="Marcellus" panose="020E0602050203020307" pitchFamily="34" charset="0"/>
            </a:endParaRP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pic>
        <p:nvPicPr>
          <p:cNvPr id="5" name="Picture 4">
            <a:extLst>
              <a:ext uri="{FF2B5EF4-FFF2-40B4-BE49-F238E27FC236}">
                <a16:creationId xmlns:a16="http://schemas.microsoft.com/office/drawing/2014/main" id="{5DC9F120-E07B-45AA-B81A-ABC079D330AC}"/>
              </a:ext>
            </a:extLst>
          </p:cNvPr>
          <p:cNvPicPr>
            <a:picLocks noChangeAspect="1"/>
          </p:cNvPicPr>
          <p:nvPr/>
        </p:nvPicPr>
        <p:blipFill>
          <a:blip r:embed="rId6"/>
          <a:stretch>
            <a:fillRect/>
          </a:stretch>
        </p:blipFill>
        <p:spPr>
          <a:xfrm>
            <a:off x="1641287" y="948487"/>
            <a:ext cx="8115897" cy="5736736"/>
          </a:xfrm>
          <a:prstGeom prst="rect">
            <a:avLst/>
          </a:prstGeom>
        </p:spPr>
      </p:pic>
    </p:spTree>
    <p:extLst>
      <p:ext uri="{BB962C8B-B14F-4D97-AF65-F5344CB8AC3E}">
        <p14:creationId xmlns:p14="http://schemas.microsoft.com/office/powerpoint/2010/main" val="126588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2"/>
            <a:ext cx="5569579" cy="786256"/>
          </a:xfrm>
        </p:spPr>
        <p:txBody>
          <a:bodyPr>
            <a:normAutofit/>
          </a:bodyPr>
          <a:lstStyle/>
          <a:p>
            <a:pPr algn="ctr"/>
            <a:r>
              <a:rPr lang="en-US" sz="3600" b="1" dirty="0">
                <a:solidFill>
                  <a:srgbClr val="C00000"/>
                </a:solidFill>
                <a:latin typeface="Marcellus" panose="020E0602050203020307" pitchFamily="34" charset="0"/>
              </a:rPr>
              <a:t>Stop and Wait Protocol</a:t>
            </a:r>
            <a:endParaRPr lang="en-US" sz="3600" i="1" dirty="0">
              <a:solidFill>
                <a:srgbClr val="C00000"/>
              </a:solidFill>
              <a:latin typeface="Marcellus" panose="020E0602050203020307" pitchFamily="34" charset="0"/>
            </a:endParaRP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pic>
        <p:nvPicPr>
          <p:cNvPr id="11" name="Picture 10">
            <a:extLst>
              <a:ext uri="{FF2B5EF4-FFF2-40B4-BE49-F238E27FC236}">
                <a16:creationId xmlns:a16="http://schemas.microsoft.com/office/drawing/2014/main" id="{8FF592EF-7178-479F-A9C4-0A740B3CBE2D}"/>
              </a:ext>
            </a:extLst>
          </p:cNvPr>
          <p:cNvPicPr>
            <a:picLocks noChangeAspect="1"/>
          </p:cNvPicPr>
          <p:nvPr/>
        </p:nvPicPr>
        <p:blipFill>
          <a:blip r:embed="rId6"/>
          <a:stretch>
            <a:fillRect/>
          </a:stretch>
        </p:blipFill>
        <p:spPr>
          <a:xfrm>
            <a:off x="801614" y="1055768"/>
            <a:ext cx="9561586" cy="5681902"/>
          </a:xfrm>
          <a:prstGeom prst="rect">
            <a:avLst/>
          </a:prstGeom>
        </p:spPr>
      </p:pic>
    </p:spTree>
    <p:extLst>
      <p:ext uri="{BB962C8B-B14F-4D97-AF65-F5344CB8AC3E}">
        <p14:creationId xmlns:p14="http://schemas.microsoft.com/office/powerpoint/2010/main" val="3825236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2"/>
            <a:ext cx="5569579" cy="786256"/>
          </a:xfrm>
        </p:spPr>
        <p:txBody>
          <a:bodyPr>
            <a:normAutofit/>
          </a:bodyPr>
          <a:lstStyle/>
          <a:p>
            <a:pPr algn="ctr"/>
            <a:r>
              <a:rPr lang="en-US" sz="3600" b="1" dirty="0">
                <a:solidFill>
                  <a:srgbClr val="C00000"/>
                </a:solidFill>
                <a:latin typeface="Marcellus" panose="020E0602050203020307" pitchFamily="34" charset="0"/>
              </a:rPr>
              <a:t>Stop and Wait Protocol</a:t>
            </a:r>
            <a:endParaRPr lang="en-US" sz="3600" i="1" dirty="0">
              <a:solidFill>
                <a:srgbClr val="C00000"/>
              </a:solidFill>
              <a:latin typeface="Marcellus" panose="020E0602050203020307" pitchFamily="34" charset="0"/>
            </a:endParaRP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pic>
        <p:nvPicPr>
          <p:cNvPr id="5" name="Picture 4">
            <a:extLst>
              <a:ext uri="{FF2B5EF4-FFF2-40B4-BE49-F238E27FC236}">
                <a16:creationId xmlns:a16="http://schemas.microsoft.com/office/drawing/2014/main" id="{751619EE-4E76-47D1-B3A8-32F705FA0C19}"/>
              </a:ext>
            </a:extLst>
          </p:cNvPr>
          <p:cNvPicPr>
            <a:picLocks noChangeAspect="1"/>
          </p:cNvPicPr>
          <p:nvPr/>
        </p:nvPicPr>
        <p:blipFill>
          <a:blip r:embed="rId6"/>
          <a:stretch>
            <a:fillRect/>
          </a:stretch>
        </p:blipFill>
        <p:spPr>
          <a:xfrm>
            <a:off x="603313" y="1605301"/>
            <a:ext cx="10395274" cy="3755028"/>
          </a:xfrm>
          <a:prstGeom prst="rect">
            <a:avLst/>
          </a:prstGeom>
        </p:spPr>
      </p:pic>
    </p:spTree>
    <p:extLst>
      <p:ext uri="{BB962C8B-B14F-4D97-AF65-F5344CB8AC3E}">
        <p14:creationId xmlns:p14="http://schemas.microsoft.com/office/powerpoint/2010/main" val="3726239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2"/>
            <a:ext cx="6072989" cy="786256"/>
          </a:xfrm>
        </p:spPr>
        <p:txBody>
          <a:bodyPr>
            <a:normAutofit fontScale="90000"/>
          </a:bodyPr>
          <a:lstStyle/>
          <a:p>
            <a:pPr algn="ctr"/>
            <a:r>
              <a:rPr lang="en-US" sz="3600" b="1" dirty="0">
                <a:solidFill>
                  <a:srgbClr val="C00000"/>
                </a:solidFill>
                <a:latin typeface="Marcellus" panose="020E0602050203020307" pitchFamily="34" charset="0"/>
              </a:rPr>
              <a:t>Stop and Wait Protocol </a:t>
            </a:r>
            <a:r>
              <a:rPr lang="en-US" sz="3600" i="1" dirty="0">
                <a:solidFill>
                  <a:srgbClr val="C00000"/>
                </a:solidFill>
                <a:latin typeface="Marcellus" panose="020E0602050203020307" pitchFamily="34" charset="0"/>
              </a:rPr>
              <a:t>(Example)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1" name="TextBox 10">
            <a:extLst>
              <a:ext uri="{FF2B5EF4-FFF2-40B4-BE49-F238E27FC236}">
                <a16:creationId xmlns:a16="http://schemas.microsoft.com/office/drawing/2014/main" id="{E4B18BF1-CE5D-4909-A4B3-A6F57439B091}"/>
              </a:ext>
            </a:extLst>
          </p:cNvPr>
          <p:cNvSpPr txBox="1"/>
          <p:nvPr/>
        </p:nvSpPr>
        <p:spPr>
          <a:xfrm>
            <a:off x="706019" y="1034737"/>
            <a:ext cx="10481792" cy="4524315"/>
          </a:xfrm>
          <a:prstGeom prst="rect">
            <a:avLst/>
          </a:prstGeom>
          <a:noFill/>
        </p:spPr>
        <p:txBody>
          <a:bodyPr wrap="square">
            <a:spAutoFit/>
          </a:bodyPr>
          <a:lstStyle/>
          <a:p>
            <a:pPr algn="just"/>
            <a:r>
              <a:rPr lang="en-US" sz="3200" b="1" i="1" dirty="0"/>
              <a:t>Figure </a:t>
            </a:r>
            <a:r>
              <a:rPr lang="en-US" sz="3200" i="1" dirty="0"/>
              <a:t>shows an example of communication using this protocol. It is still very simple. </a:t>
            </a:r>
          </a:p>
          <a:p>
            <a:pPr algn="just"/>
            <a:endParaRPr lang="en-US" sz="3200" i="1" dirty="0"/>
          </a:p>
          <a:p>
            <a:pPr marL="457200" indent="-457200" algn="just">
              <a:buFont typeface="Arial" panose="020B0604020202020204" pitchFamily="34" charset="0"/>
              <a:buChar char="•"/>
            </a:pPr>
            <a:r>
              <a:rPr lang="en-US" sz="3200" i="1" dirty="0"/>
              <a:t>The sender sends one frame and waits for feedback from the receiver. </a:t>
            </a:r>
          </a:p>
          <a:p>
            <a:pPr marL="457200" indent="-457200" algn="just">
              <a:buFont typeface="Arial" panose="020B0604020202020204" pitchFamily="34" charset="0"/>
              <a:buChar char="•"/>
            </a:pPr>
            <a:r>
              <a:rPr lang="en-US" sz="3200" i="1" dirty="0"/>
              <a:t>When the ACK arrives, the sender sends the next frame. </a:t>
            </a:r>
          </a:p>
          <a:p>
            <a:pPr algn="just"/>
            <a:endParaRPr lang="en-US" sz="3200" i="1" dirty="0"/>
          </a:p>
          <a:p>
            <a:pPr algn="just"/>
            <a:r>
              <a:rPr lang="en-US" sz="3200" i="1" dirty="0"/>
              <a:t>Note that sending two frames in the protocol involves the sender in four events and the receiver in two events.</a:t>
            </a:r>
          </a:p>
        </p:txBody>
      </p:sp>
    </p:spTree>
    <p:extLst>
      <p:ext uri="{BB962C8B-B14F-4D97-AF65-F5344CB8AC3E}">
        <p14:creationId xmlns:p14="http://schemas.microsoft.com/office/powerpoint/2010/main" val="612839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2"/>
            <a:ext cx="6072989" cy="786256"/>
          </a:xfrm>
        </p:spPr>
        <p:txBody>
          <a:bodyPr>
            <a:normAutofit fontScale="90000"/>
          </a:bodyPr>
          <a:lstStyle/>
          <a:p>
            <a:pPr algn="ctr"/>
            <a:r>
              <a:rPr lang="en-US" sz="3600" b="1" dirty="0">
                <a:solidFill>
                  <a:srgbClr val="C00000"/>
                </a:solidFill>
                <a:latin typeface="Marcellus" panose="020E0602050203020307" pitchFamily="34" charset="0"/>
              </a:rPr>
              <a:t>Stop and Wait Protocol </a:t>
            </a:r>
            <a:r>
              <a:rPr lang="en-US" sz="3600" i="1" dirty="0">
                <a:solidFill>
                  <a:srgbClr val="C00000"/>
                </a:solidFill>
                <a:latin typeface="Marcellus" panose="020E0602050203020307" pitchFamily="34" charset="0"/>
              </a:rPr>
              <a:t>(Example)</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pic>
        <p:nvPicPr>
          <p:cNvPr id="5" name="Picture 4">
            <a:extLst>
              <a:ext uri="{FF2B5EF4-FFF2-40B4-BE49-F238E27FC236}">
                <a16:creationId xmlns:a16="http://schemas.microsoft.com/office/drawing/2014/main" id="{6E55F61C-285F-49DA-BA4B-2A0AE689BE18}"/>
              </a:ext>
            </a:extLst>
          </p:cNvPr>
          <p:cNvPicPr>
            <a:picLocks noChangeAspect="1"/>
          </p:cNvPicPr>
          <p:nvPr/>
        </p:nvPicPr>
        <p:blipFill>
          <a:blip r:embed="rId6"/>
          <a:stretch>
            <a:fillRect/>
          </a:stretch>
        </p:blipFill>
        <p:spPr>
          <a:xfrm>
            <a:off x="2714094" y="1348827"/>
            <a:ext cx="6757322" cy="5066024"/>
          </a:xfrm>
          <a:prstGeom prst="rect">
            <a:avLst/>
          </a:prstGeom>
        </p:spPr>
      </p:pic>
      <p:sp>
        <p:nvSpPr>
          <p:cNvPr id="13" name="TextBox 12">
            <a:extLst>
              <a:ext uri="{FF2B5EF4-FFF2-40B4-BE49-F238E27FC236}">
                <a16:creationId xmlns:a16="http://schemas.microsoft.com/office/drawing/2014/main" id="{FAD42716-F5F2-42F4-817C-054627DC1304}"/>
              </a:ext>
            </a:extLst>
          </p:cNvPr>
          <p:cNvSpPr txBox="1"/>
          <p:nvPr/>
        </p:nvSpPr>
        <p:spPr>
          <a:xfrm>
            <a:off x="146230" y="1041496"/>
            <a:ext cx="4501457" cy="523220"/>
          </a:xfrm>
          <a:prstGeom prst="rect">
            <a:avLst/>
          </a:prstGeom>
          <a:noFill/>
        </p:spPr>
        <p:txBody>
          <a:bodyPr wrap="square" rtlCol="0">
            <a:spAutoFit/>
          </a:bodyPr>
          <a:lstStyle/>
          <a:p>
            <a:r>
              <a:rPr lang="en-IN" sz="2800" b="1" dirty="0">
                <a:solidFill>
                  <a:srgbClr val="C00000"/>
                </a:solidFill>
              </a:rPr>
              <a:t>Figure</a:t>
            </a:r>
            <a:r>
              <a:rPr lang="en-IN" sz="2800" dirty="0"/>
              <a:t>: </a:t>
            </a:r>
            <a:r>
              <a:rPr lang="en-IN" sz="2800" i="1" dirty="0"/>
              <a:t>Flow Diagram</a:t>
            </a:r>
          </a:p>
        </p:txBody>
      </p:sp>
    </p:spTree>
    <p:extLst>
      <p:ext uri="{BB962C8B-B14F-4D97-AF65-F5344CB8AC3E}">
        <p14:creationId xmlns:p14="http://schemas.microsoft.com/office/powerpoint/2010/main" val="375585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Noisy Channel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1" name="TextBox 10">
            <a:extLst>
              <a:ext uri="{FF2B5EF4-FFF2-40B4-BE49-F238E27FC236}">
                <a16:creationId xmlns:a16="http://schemas.microsoft.com/office/drawing/2014/main" id="{3FF21C11-5EC8-4CED-98D9-292A359C0A1A}"/>
              </a:ext>
            </a:extLst>
          </p:cNvPr>
          <p:cNvSpPr txBox="1"/>
          <p:nvPr/>
        </p:nvSpPr>
        <p:spPr>
          <a:xfrm>
            <a:off x="683512" y="1293892"/>
            <a:ext cx="10639807" cy="1964512"/>
          </a:xfrm>
          <a:prstGeom prst="rect">
            <a:avLst/>
          </a:prstGeom>
          <a:noFill/>
        </p:spPr>
        <p:txBody>
          <a:bodyPr wrap="square">
            <a:spAutoFit/>
          </a:bodyPr>
          <a:lstStyle/>
          <a:p>
            <a:pPr algn="just">
              <a:lnSpc>
                <a:spcPct val="150000"/>
              </a:lnSpc>
            </a:pPr>
            <a:r>
              <a:rPr lang="en-US" sz="2800" dirty="0"/>
              <a:t>Although the Stop-and-Wait Protocol gives us an idea of how to add flow control to its predecessor, noiseless channels are nonexistent. We discuss three protocols in this section that use error control.</a:t>
            </a:r>
          </a:p>
        </p:txBody>
      </p:sp>
      <p:sp>
        <p:nvSpPr>
          <p:cNvPr id="13" name="TextBox 12">
            <a:extLst>
              <a:ext uri="{FF2B5EF4-FFF2-40B4-BE49-F238E27FC236}">
                <a16:creationId xmlns:a16="http://schemas.microsoft.com/office/drawing/2014/main" id="{C59C1105-C0D9-4619-94F7-0C11604101D4}"/>
              </a:ext>
            </a:extLst>
          </p:cNvPr>
          <p:cNvSpPr txBox="1"/>
          <p:nvPr/>
        </p:nvSpPr>
        <p:spPr>
          <a:xfrm>
            <a:off x="1722119" y="3491019"/>
            <a:ext cx="7413619" cy="19645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800" dirty="0">
                <a:solidFill>
                  <a:srgbClr val="0070C0"/>
                </a:solidFill>
              </a:rPr>
              <a:t>Stop-and-Wait Automatic Repeat Request</a:t>
            </a:r>
          </a:p>
          <a:p>
            <a:pPr marL="285750" indent="-285750">
              <a:lnSpc>
                <a:spcPct val="150000"/>
              </a:lnSpc>
              <a:buFont typeface="Arial" panose="020B0604020202020204" pitchFamily="34" charset="0"/>
              <a:buChar char="•"/>
            </a:pPr>
            <a:r>
              <a:rPr lang="en-US" sz="2800" dirty="0">
                <a:solidFill>
                  <a:srgbClr val="0070C0"/>
                </a:solidFill>
              </a:rPr>
              <a:t>Go-Back-N Automatic Repeat Request</a:t>
            </a:r>
          </a:p>
          <a:p>
            <a:pPr marL="285750" indent="-285750">
              <a:lnSpc>
                <a:spcPct val="150000"/>
              </a:lnSpc>
              <a:buFont typeface="Arial" panose="020B0604020202020204" pitchFamily="34" charset="0"/>
              <a:buChar char="•"/>
            </a:pPr>
            <a:r>
              <a:rPr lang="en-US" sz="2800" dirty="0">
                <a:solidFill>
                  <a:srgbClr val="0070C0"/>
                </a:solidFill>
              </a:rPr>
              <a:t>Selective Repeat Automatic Repeat Request</a:t>
            </a:r>
            <a:endParaRPr lang="en-US" dirty="0">
              <a:solidFill>
                <a:srgbClr val="0070C0"/>
              </a:solidFill>
            </a:endParaRPr>
          </a:p>
        </p:txBody>
      </p:sp>
    </p:spTree>
    <p:extLst>
      <p:ext uri="{BB962C8B-B14F-4D97-AF65-F5344CB8AC3E}">
        <p14:creationId xmlns:p14="http://schemas.microsoft.com/office/powerpoint/2010/main" val="3388182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56261" y="275021"/>
            <a:ext cx="5569579" cy="1073807"/>
          </a:xfrm>
        </p:spPr>
        <p:txBody>
          <a:bodyPr>
            <a:normAutofit/>
          </a:bodyPr>
          <a:lstStyle/>
          <a:p>
            <a:pPr algn="ctr"/>
            <a:r>
              <a:rPr lang="en-US" sz="3600" b="1" dirty="0">
                <a:solidFill>
                  <a:srgbClr val="C00000"/>
                </a:solidFill>
                <a:latin typeface="Marcellus" panose="020E0602050203020307" pitchFamily="34" charset="0"/>
              </a:rPr>
              <a:t>Stop And Wait ARQ</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3" name="TextBox 12">
            <a:extLst>
              <a:ext uri="{FF2B5EF4-FFF2-40B4-BE49-F238E27FC236}">
                <a16:creationId xmlns:a16="http://schemas.microsoft.com/office/drawing/2014/main" id="{1C9FDA68-EBD5-44E7-8944-869F2920A0B3}"/>
              </a:ext>
            </a:extLst>
          </p:cNvPr>
          <p:cNvSpPr txBox="1"/>
          <p:nvPr/>
        </p:nvSpPr>
        <p:spPr>
          <a:xfrm>
            <a:off x="550832" y="1481794"/>
            <a:ext cx="10315074" cy="4832092"/>
          </a:xfrm>
          <a:prstGeom prst="rect">
            <a:avLst/>
          </a:prstGeom>
          <a:noFill/>
        </p:spPr>
        <p:txBody>
          <a:bodyPr wrap="square">
            <a:spAutoFit/>
          </a:bodyPr>
          <a:lstStyle/>
          <a:p>
            <a:pPr marL="457200" indent="-457200">
              <a:buFont typeface="Arial" panose="020B0604020202020204" pitchFamily="34" charset="0"/>
              <a:buChar char="•"/>
            </a:pPr>
            <a:r>
              <a:rPr lang="en-US" sz="2800" dirty="0"/>
              <a:t>Error correction in Stop-and-Wait ARQ is done by </a:t>
            </a:r>
            <a:r>
              <a:rPr lang="en-US" sz="2800" dirty="0">
                <a:solidFill>
                  <a:srgbClr val="0070C0"/>
                </a:solidFill>
              </a:rPr>
              <a:t>keeping a copy of the sent frame</a:t>
            </a:r>
            <a:r>
              <a:rPr lang="en-US" sz="2800" dirty="0"/>
              <a:t> and </a:t>
            </a:r>
            <a:r>
              <a:rPr lang="en-US" sz="2800" dirty="0">
                <a:solidFill>
                  <a:srgbClr val="0070C0"/>
                </a:solidFill>
              </a:rPr>
              <a:t>retransmitting of the frame </a:t>
            </a:r>
            <a:r>
              <a:rPr lang="en-US" sz="2800" dirty="0"/>
              <a:t>when the timer expires.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In Stop-and-Wait ARQ, we use </a:t>
            </a:r>
            <a:r>
              <a:rPr lang="en-US" sz="2800" dirty="0">
                <a:solidFill>
                  <a:srgbClr val="0070C0"/>
                </a:solidFill>
              </a:rPr>
              <a:t>sequence numbers </a:t>
            </a:r>
            <a:r>
              <a:rPr lang="en-US" sz="2800" dirty="0"/>
              <a:t>to number the frames. The sequence numbers are based on modulo-2 arithmetic.</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In Stop-and-Wait ARQ, the acknowledgment number always announces in modulo-2 arithmetic the </a:t>
            </a:r>
            <a:r>
              <a:rPr lang="en-US" sz="2800" dirty="0">
                <a:solidFill>
                  <a:srgbClr val="0070C0"/>
                </a:solidFill>
              </a:rPr>
              <a:t>sequence number of the next frame expected</a:t>
            </a:r>
            <a:r>
              <a:rPr lang="en-US" sz="2800" dirty="0"/>
              <a:t>.</a:t>
            </a:r>
          </a:p>
          <a:p>
            <a:endParaRPr lang="en-US" sz="2800" dirty="0"/>
          </a:p>
        </p:txBody>
      </p:sp>
    </p:spTree>
    <p:extLst>
      <p:ext uri="{BB962C8B-B14F-4D97-AF65-F5344CB8AC3E}">
        <p14:creationId xmlns:p14="http://schemas.microsoft.com/office/powerpoint/2010/main" val="9966543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Stop And Wait ARQ</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pic>
        <p:nvPicPr>
          <p:cNvPr id="5" name="Picture 4">
            <a:extLst>
              <a:ext uri="{FF2B5EF4-FFF2-40B4-BE49-F238E27FC236}">
                <a16:creationId xmlns:a16="http://schemas.microsoft.com/office/drawing/2014/main" id="{0A2BB467-8AC8-467F-B39B-156BB86CF811}"/>
              </a:ext>
            </a:extLst>
          </p:cNvPr>
          <p:cNvPicPr>
            <a:picLocks noChangeAspect="1"/>
          </p:cNvPicPr>
          <p:nvPr/>
        </p:nvPicPr>
        <p:blipFill>
          <a:blip r:embed="rId6"/>
          <a:stretch>
            <a:fillRect/>
          </a:stretch>
        </p:blipFill>
        <p:spPr>
          <a:xfrm>
            <a:off x="1193413" y="745272"/>
            <a:ext cx="9444107" cy="6051014"/>
          </a:xfrm>
          <a:prstGeom prst="rect">
            <a:avLst/>
          </a:prstGeom>
        </p:spPr>
      </p:pic>
    </p:spTree>
    <p:extLst>
      <p:ext uri="{BB962C8B-B14F-4D97-AF65-F5344CB8AC3E}">
        <p14:creationId xmlns:p14="http://schemas.microsoft.com/office/powerpoint/2010/main" val="90194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858951" y="111494"/>
            <a:ext cx="7231533" cy="1325563"/>
          </a:xfrm>
        </p:spPr>
        <p:txBody>
          <a:bodyPr>
            <a:normAutofit/>
          </a:bodyPr>
          <a:lstStyle/>
          <a:p>
            <a:pPr algn="ctr"/>
            <a:r>
              <a:rPr lang="en-US" sz="3200" i="1" dirty="0">
                <a:solidFill>
                  <a:srgbClr val="C00000"/>
                </a:solidFill>
                <a:latin typeface="Marcellus" panose="020E0602050203020307" pitchFamily="34" charset="0"/>
              </a:rPr>
              <a:t>Burst Error of length 8</a:t>
            </a:r>
            <a:endParaRPr lang="en-US" sz="3200" i="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rot="5400000">
            <a:off x="5722458" y="409318"/>
            <a:ext cx="702416" cy="12236665"/>
          </a:xfrm>
          <a:prstGeom prst="rect">
            <a:avLst/>
          </a:prstGeom>
        </p:spPr>
      </p:pic>
      <p:pic>
        <p:nvPicPr>
          <p:cNvPr id="5" name="Picture 4">
            <a:extLst>
              <a:ext uri="{FF2B5EF4-FFF2-40B4-BE49-F238E27FC236}">
                <a16:creationId xmlns:a16="http://schemas.microsoft.com/office/drawing/2014/main" id="{B15A553C-6E56-4E14-9B40-3D70033DB61F}"/>
              </a:ext>
            </a:extLst>
          </p:cNvPr>
          <p:cNvPicPr>
            <a:picLocks noChangeAspect="1"/>
          </p:cNvPicPr>
          <p:nvPr/>
        </p:nvPicPr>
        <p:blipFill>
          <a:blip r:embed="rId3"/>
          <a:stretch>
            <a:fillRect/>
          </a:stretch>
        </p:blipFill>
        <p:spPr>
          <a:xfrm rot="5400000">
            <a:off x="7421729" y="1406173"/>
            <a:ext cx="207493" cy="9333048"/>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65" t="29964" r="21498" b="40490"/>
          <a:stretch/>
        </p:blipFill>
        <p:spPr>
          <a:xfrm>
            <a:off x="167640" y="182879"/>
            <a:ext cx="2691312" cy="990601"/>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844462" y="332681"/>
            <a:ext cx="968545" cy="721920"/>
          </a:xfrm>
          <a:prstGeom prst="rect">
            <a:avLst/>
          </a:prstGeom>
        </p:spPr>
      </p:pic>
      <p:pic>
        <p:nvPicPr>
          <p:cNvPr id="9" name="Picture 8">
            <a:extLst>
              <a:ext uri="{FF2B5EF4-FFF2-40B4-BE49-F238E27FC236}">
                <a16:creationId xmlns:a16="http://schemas.microsoft.com/office/drawing/2014/main" id="{FE7CF467-1F1B-43BC-BB3B-22D3DC04BE47}"/>
              </a:ext>
            </a:extLst>
          </p:cNvPr>
          <p:cNvPicPr>
            <a:picLocks noChangeAspect="1"/>
          </p:cNvPicPr>
          <p:nvPr/>
        </p:nvPicPr>
        <p:blipFill>
          <a:blip r:embed="rId6"/>
          <a:stretch>
            <a:fillRect/>
          </a:stretch>
        </p:blipFill>
        <p:spPr>
          <a:xfrm>
            <a:off x="2511241" y="1700634"/>
            <a:ext cx="7169517" cy="3456732"/>
          </a:xfrm>
          <a:prstGeom prst="rect">
            <a:avLst/>
          </a:prstGeom>
        </p:spPr>
      </p:pic>
    </p:spTree>
    <p:extLst>
      <p:ext uri="{BB962C8B-B14F-4D97-AF65-F5344CB8AC3E}">
        <p14:creationId xmlns:p14="http://schemas.microsoft.com/office/powerpoint/2010/main" val="918582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88237" y="668149"/>
            <a:ext cx="9047501" cy="1073807"/>
          </a:xfrm>
        </p:spPr>
        <p:txBody>
          <a:bodyPr>
            <a:normAutofit/>
          </a:bodyPr>
          <a:lstStyle/>
          <a:p>
            <a:pPr algn="ctr"/>
            <a:r>
              <a:rPr lang="en-US" sz="2400" b="1" u="sng" dirty="0">
                <a:solidFill>
                  <a:srgbClr val="C00000"/>
                </a:solidFill>
                <a:latin typeface="Marcellus" panose="020E0602050203020307" pitchFamily="34" charset="0"/>
              </a:rPr>
              <a:t>Algorithm: Sender site Algorithm for  Stop And Wait ARQ Protocol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pic>
        <p:nvPicPr>
          <p:cNvPr id="11" name="Picture 10">
            <a:extLst>
              <a:ext uri="{FF2B5EF4-FFF2-40B4-BE49-F238E27FC236}">
                <a16:creationId xmlns:a16="http://schemas.microsoft.com/office/drawing/2014/main" id="{6BA44506-1B05-4CF2-A544-70CABD910007}"/>
              </a:ext>
            </a:extLst>
          </p:cNvPr>
          <p:cNvPicPr>
            <a:picLocks noChangeAspect="1"/>
          </p:cNvPicPr>
          <p:nvPr/>
        </p:nvPicPr>
        <p:blipFill>
          <a:blip r:embed="rId6"/>
          <a:stretch>
            <a:fillRect/>
          </a:stretch>
        </p:blipFill>
        <p:spPr>
          <a:xfrm>
            <a:off x="1470742" y="1514718"/>
            <a:ext cx="8937511" cy="4852837"/>
          </a:xfrm>
          <a:prstGeom prst="rect">
            <a:avLst/>
          </a:prstGeom>
        </p:spPr>
      </p:pic>
      <p:sp>
        <p:nvSpPr>
          <p:cNvPr id="12" name="TextBox 11">
            <a:extLst>
              <a:ext uri="{FF2B5EF4-FFF2-40B4-BE49-F238E27FC236}">
                <a16:creationId xmlns:a16="http://schemas.microsoft.com/office/drawing/2014/main" id="{FC55DD9A-F90F-46AF-9D11-2A933EFE4E96}"/>
              </a:ext>
            </a:extLst>
          </p:cNvPr>
          <p:cNvSpPr txBox="1"/>
          <p:nvPr/>
        </p:nvSpPr>
        <p:spPr>
          <a:xfrm>
            <a:off x="8892986" y="6367555"/>
            <a:ext cx="1839286" cy="461665"/>
          </a:xfrm>
          <a:prstGeom prst="rect">
            <a:avLst/>
          </a:prstGeom>
          <a:noFill/>
        </p:spPr>
        <p:txBody>
          <a:bodyPr wrap="none" rtlCol="0">
            <a:spAutoFit/>
          </a:bodyPr>
          <a:lstStyle/>
          <a:p>
            <a:r>
              <a:rPr lang="en-IN" sz="2400" dirty="0">
                <a:solidFill>
                  <a:srgbClr val="FF0000"/>
                </a:solidFill>
              </a:rPr>
              <a:t>(Continues…)</a:t>
            </a:r>
          </a:p>
        </p:txBody>
      </p:sp>
    </p:spTree>
    <p:extLst>
      <p:ext uri="{BB962C8B-B14F-4D97-AF65-F5344CB8AC3E}">
        <p14:creationId xmlns:p14="http://schemas.microsoft.com/office/powerpoint/2010/main" val="2608369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88238" y="668149"/>
            <a:ext cx="9608211" cy="1073807"/>
          </a:xfrm>
        </p:spPr>
        <p:txBody>
          <a:bodyPr>
            <a:normAutofit/>
          </a:bodyPr>
          <a:lstStyle/>
          <a:p>
            <a:pPr algn="ctr"/>
            <a:r>
              <a:rPr lang="en-US" sz="2400" b="1" u="sng" dirty="0">
                <a:solidFill>
                  <a:srgbClr val="C00000"/>
                </a:solidFill>
                <a:latin typeface="Marcellus" panose="020E0602050203020307" pitchFamily="34" charset="0"/>
              </a:rPr>
              <a:t>Algorithm: Sender site Algorithm for  Stop And Wait ARQ Protocol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pic>
        <p:nvPicPr>
          <p:cNvPr id="5" name="Picture 4">
            <a:extLst>
              <a:ext uri="{FF2B5EF4-FFF2-40B4-BE49-F238E27FC236}">
                <a16:creationId xmlns:a16="http://schemas.microsoft.com/office/drawing/2014/main" id="{7098AB87-D19C-4BEC-9981-ED7B87D9B02A}"/>
              </a:ext>
            </a:extLst>
          </p:cNvPr>
          <p:cNvPicPr>
            <a:picLocks noChangeAspect="1"/>
          </p:cNvPicPr>
          <p:nvPr/>
        </p:nvPicPr>
        <p:blipFill>
          <a:blip r:embed="rId6"/>
          <a:stretch>
            <a:fillRect/>
          </a:stretch>
        </p:blipFill>
        <p:spPr>
          <a:xfrm>
            <a:off x="1110222" y="1478314"/>
            <a:ext cx="9004572" cy="4743099"/>
          </a:xfrm>
          <a:prstGeom prst="rect">
            <a:avLst/>
          </a:prstGeom>
        </p:spPr>
      </p:pic>
    </p:spTree>
    <p:extLst>
      <p:ext uri="{BB962C8B-B14F-4D97-AF65-F5344CB8AC3E}">
        <p14:creationId xmlns:p14="http://schemas.microsoft.com/office/powerpoint/2010/main" val="3005634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88237" y="668149"/>
            <a:ext cx="9608212" cy="1073807"/>
          </a:xfrm>
        </p:spPr>
        <p:txBody>
          <a:bodyPr>
            <a:normAutofit/>
          </a:bodyPr>
          <a:lstStyle/>
          <a:p>
            <a:pPr algn="ctr"/>
            <a:r>
              <a:rPr lang="en-US" sz="2400" b="1" u="sng" dirty="0">
                <a:solidFill>
                  <a:srgbClr val="C00000"/>
                </a:solidFill>
                <a:latin typeface="Marcellus" panose="020E0602050203020307" pitchFamily="34" charset="0"/>
              </a:rPr>
              <a:t>Algorithm: Receiver site Algorithm for  Stop And Wait ARQ Protocol</a:t>
            </a:r>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pic>
        <p:nvPicPr>
          <p:cNvPr id="11" name="Picture 10">
            <a:extLst>
              <a:ext uri="{FF2B5EF4-FFF2-40B4-BE49-F238E27FC236}">
                <a16:creationId xmlns:a16="http://schemas.microsoft.com/office/drawing/2014/main" id="{15F8FBF5-EF35-4DDB-B7B6-DC4F6000A3C4}"/>
              </a:ext>
            </a:extLst>
          </p:cNvPr>
          <p:cNvPicPr>
            <a:picLocks noChangeAspect="1"/>
          </p:cNvPicPr>
          <p:nvPr/>
        </p:nvPicPr>
        <p:blipFill>
          <a:blip r:embed="rId6"/>
          <a:stretch>
            <a:fillRect/>
          </a:stretch>
        </p:blipFill>
        <p:spPr>
          <a:xfrm>
            <a:off x="1011551" y="1479579"/>
            <a:ext cx="8888738" cy="5102794"/>
          </a:xfrm>
          <a:prstGeom prst="rect">
            <a:avLst/>
          </a:prstGeom>
        </p:spPr>
      </p:pic>
    </p:spTree>
    <p:extLst>
      <p:ext uri="{BB962C8B-B14F-4D97-AF65-F5344CB8AC3E}">
        <p14:creationId xmlns:p14="http://schemas.microsoft.com/office/powerpoint/2010/main" val="112132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2" name="TextBox 11">
            <a:extLst>
              <a:ext uri="{FF2B5EF4-FFF2-40B4-BE49-F238E27FC236}">
                <a16:creationId xmlns:a16="http://schemas.microsoft.com/office/drawing/2014/main" id="{D158131C-0631-4C38-8C91-6AD97407B600}"/>
              </a:ext>
            </a:extLst>
          </p:cNvPr>
          <p:cNvSpPr txBox="1"/>
          <p:nvPr/>
        </p:nvSpPr>
        <p:spPr>
          <a:xfrm>
            <a:off x="801303" y="1578036"/>
            <a:ext cx="10567737" cy="4334392"/>
          </a:xfrm>
          <a:prstGeom prst="rect">
            <a:avLst/>
          </a:prstGeom>
          <a:noFill/>
        </p:spPr>
        <p:txBody>
          <a:bodyPr wrap="square">
            <a:spAutoFit/>
          </a:bodyPr>
          <a:lstStyle/>
          <a:p>
            <a:pPr algn="just"/>
            <a:r>
              <a:rPr lang="en-US" sz="2800" b="1" i="1" dirty="0"/>
              <a:t>Figure</a:t>
            </a:r>
            <a:r>
              <a:rPr lang="en-US" sz="2800" i="1" dirty="0"/>
              <a:t> shows an example of Stop-and-Wait ARQ. </a:t>
            </a:r>
          </a:p>
          <a:p>
            <a:pPr marL="457200" indent="-457200" algn="just">
              <a:lnSpc>
                <a:spcPct val="150000"/>
              </a:lnSpc>
              <a:buFont typeface="Arial" panose="020B0604020202020204" pitchFamily="34" charset="0"/>
              <a:buChar char="•"/>
            </a:pPr>
            <a:r>
              <a:rPr lang="en-US" sz="2800" i="1" dirty="0"/>
              <a:t>Frame 0 is sent and acknowledged. </a:t>
            </a:r>
          </a:p>
          <a:p>
            <a:pPr marL="457200" indent="-457200" algn="just">
              <a:lnSpc>
                <a:spcPct val="150000"/>
              </a:lnSpc>
              <a:buFont typeface="Arial" panose="020B0604020202020204" pitchFamily="34" charset="0"/>
              <a:buChar char="•"/>
            </a:pPr>
            <a:r>
              <a:rPr lang="en-US" sz="2800" i="1" dirty="0"/>
              <a:t>Frame 1 is lost and resent after the time-out. </a:t>
            </a:r>
          </a:p>
          <a:p>
            <a:pPr marL="457200" indent="-457200" algn="just">
              <a:lnSpc>
                <a:spcPct val="150000"/>
              </a:lnSpc>
              <a:buFont typeface="Arial" panose="020B0604020202020204" pitchFamily="34" charset="0"/>
              <a:buChar char="•"/>
            </a:pPr>
            <a:r>
              <a:rPr lang="en-US" sz="2800" i="1" dirty="0"/>
              <a:t>The resent frame 1 is acknowledged and the timer stops. </a:t>
            </a:r>
          </a:p>
          <a:p>
            <a:pPr marL="457200" indent="-457200" algn="just">
              <a:lnSpc>
                <a:spcPct val="150000"/>
              </a:lnSpc>
              <a:buFont typeface="Arial" panose="020B0604020202020204" pitchFamily="34" charset="0"/>
              <a:buChar char="•"/>
            </a:pPr>
            <a:r>
              <a:rPr lang="en-US" sz="2800" i="1" dirty="0"/>
              <a:t>Frame 0 is sent and acknowledged, but the acknowledgment is lost. The sender has no idea if the frame or the acknowledgment is lost, so after the time-out, it resends frame 0, which is acknowledged.</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fontScale="90000"/>
          </a:bodyPr>
          <a:lstStyle/>
          <a:p>
            <a:pPr algn="ctr"/>
            <a:r>
              <a:rPr lang="en-US" sz="3600" b="1" dirty="0">
                <a:solidFill>
                  <a:srgbClr val="C00000"/>
                </a:solidFill>
                <a:latin typeface="Marcellus" panose="020E0602050203020307" pitchFamily="34" charset="0"/>
              </a:rPr>
              <a:t>Stop And Wait ARQ </a:t>
            </a:r>
            <a:r>
              <a:rPr lang="en-US" sz="3600" i="1" dirty="0">
                <a:solidFill>
                  <a:srgbClr val="C00000"/>
                </a:solidFill>
                <a:latin typeface="Marcellus" panose="020E0602050203020307" pitchFamily="34" charset="0"/>
              </a:rPr>
              <a:t>(Example)</a:t>
            </a:r>
          </a:p>
        </p:txBody>
      </p:sp>
    </p:spTree>
    <p:extLst>
      <p:ext uri="{BB962C8B-B14F-4D97-AF65-F5344CB8AC3E}">
        <p14:creationId xmlns:p14="http://schemas.microsoft.com/office/powerpoint/2010/main" val="10895340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fontScale="90000"/>
          </a:bodyPr>
          <a:lstStyle/>
          <a:p>
            <a:pPr algn="ctr"/>
            <a:r>
              <a:rPr lang="en-US" sz="3600" b="1" dirty="0">
                <a:solidFill>
                  <a:srgbClr val="C00000"/>
                </a:solidFill>
                <a:latin typeface="Marcellus" panose="020E0602050203020307" pitchFamily="34" charset="0"/>
              </a:rPr>
              <a:t>Stop And Wait ARQ </a:t>
            </a:r>
            <a:r>
              <a:rPr lang="en-US" sz="3600" i="1" dirty="0">
                <a:solidFill>
                  <a:srgbClr val="C00000"/>
                </a:solidFill>
                <a:latin typeface="Marcellus" panose="020E0602050203020307" pitchFamily="34" charset="0"/>
              </a:rPr>
              <a:t>(Example)</a:t>
            </a:r>
          </a:p>
        </p:txBody>
      </p:sp>
      <p:pic>
        <p:nvPicPr>
          <p:cNvPr id="3" name="Picture 2">
            <a:extLst>
              <a:ext uri="{FF2B5EF4-FFF2-40B4-BE49-F238E27FC236}">
                <a16:creationId xmlns:a16="http://schemas.microsoft.com/office/drawing/2014/main" id="{D2079E65-7DEC-4FEC-AE46-DB45D937A3ED}"/>
              </a:ext>
            </a:extLst>
          </p:cNvPr>
          <p:cNvPicPr>
            <a:picLocks noChangeAspect="1"/>
          </p:cNvPicPr>
          <p:nvPr/>
        </p:nvPicPr>
        <p:blipFill>
          <a:blip r:embed="rId6"/>
          <a:stretch>
            <a:fillRect/>
          </a:stretch>
        </p:blipFill>
        <p:spPr>
          <a:xfrm>
            <a:off x="1527194" y="839884"/>
            <a:ext cx="8363566" cy="5923223"/>
          </a:xfrm>
          <a:prstGeom prst="rect">
            <a:avLst/>
          </a:prstGeom>
        </p:spPr>
      </p:pic>
    </p:spTree>
    <p:extLst>
      <p:ext uri="{BB962C8B-B14F-4D97-AF65-F5344CB8AC3E}">
        <p14:creationId xmlns:p14="http://schemas.microsoft.com/office/powerpoint/2010/main" val="37350377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2" name="TextBox 11">
            <a:extLst>
              <a:ext uri="{FF2B5EF4-FFF2-40B4-BE49-F238E27FC236}">
                <a16:creationId xmlns:a16="http://schemas.microsoft.com/office/drawing/2014/main" id="{D158131C-0631-4C38-8C91-6AD97407B600}"/>
              </a:ext>
            </a:extLst>
          </p:cNvPr>
          <p:cNvSpPr txBox="1"/>
          <p:nvPr/>
        </p:nvSpPr>
        <p:spPr>
          <a:xfrm>
            <a:off x="801303" y="1578036"/>
            <a:ext cx="10567737" cy="3970318"/>
          </a:xfrm>
          <a:prstGeom prst="rect">
            <a:avLst/>
          </a:prstGeom>
          <a:noFill/>
        </p:spPr>
        <p:txBody>
          <a:bodyPr wrap="square">
            <a:spAutoFit/>
          </a:bodyPr>
          <a:lstStyle/>
          <a:p>
            <a:pPr algn="just"/>
            <a:r>
              <a:rPr lang="en-US" sz="2800" b="1" i="1" dirty="0">
                <a:solidFill>
                  <a:srgbClr val="C00000"/>
                </a:solidFill>
              </a:rPr>
              <a:t>Efficiency:</a:t>
            </a:r>
          </a:p>
          <a:p>
            <a:pPr marL="457200" indent="-457200" algn="just">
              <a:buFont typeface="Arial" panose="020B0604020202020204" pitchFamily="34" charset="0"/>
              <a:buChar char="•"/>
            </a:pPr>
            <a:r>
              <a:rPr lang="en-US" sz="2800" i="1" dirty="0"/>
              <a:t>Very inefficient if channel is </a:t>
            </a:r>
            <a:r>
              <a:rPr lang="en-US" sz="2800" b="1" i="1" dirty="0">
                <a:solidFill>
                  <a:srgbClr val="FF0000"/>
                </a:solidFill>
              </a:rPr>
              <a:t>thick</a:t>
            </a:r>
            <a:r>
              <a:rPr lang="en-US" sz="2800" i="1" dirty="0"/>
              <a:t> (large bandwidth)and </a:t>
            </a:r>
            <a:r>
              <a:rPr lang="en-US" sz="2800" b="1" i="1" dirty="0">
                <a:solidFill>
                  <a:srgbClr val="FF0000"/>
                </a:solidFill>
              </a:rPr>
              <a:t>long</a:t>
            </a:r>
            <a:r>
              <a:rPr lang="en-US" sz="2800" i="1" dirty="0"/>
              <a:t> (round trip delay is long).</a:t>
            </a:r>
          </a:p>
          <a:p>
            <a:pPr marL="457200" indent="-457200" algn="just">
              <a:buFont typeface="Arial" panose="020B0604020202020204" pitchFamily="34" charset="0"/>
              <a:buChar char="•"/>
            </a:pPr>
            <a:endParaRPr lang="en-US" sz="2800" i="1" dirty="0"/>
          </a:p>
          <a:p>
            <a:pPr marL="457200" indent="-457200" algn="just">
              <a:buFont typeface="Arial" panose="020B0604020202020204" pitchFamily="34" charset="0"/>
              <a:buChar char="•"/>
            </a:pPr>
            <a:r>
              <a:rPr lang="en-US" sz="2800" i="1" dirty="0"/>
              <a:t>The product of these two is called the </a:t>
            </a:r>
            <a:r>
              <a:rPr lang="en-US" sz="2800" b="1" i="1" dirty="0">
                <a:solidFill>
                  <a:srgbClr val="0070C0"/>
                </a:solidFill>
              </a:rPr>
              <a:t>bandwidth-delay product </a:t>
            </a:r>
            <a:r>
              <a:rPr lang="en-US" sz="2800" i="1" dirty="0"/>
              <a:t>(volume of the pipe in bits).</a:t>
            </a:r>
          </a:p>
          <a:p>
            <a:pPr marL="457200" indent="-457200" algn="just">
              <a:buFont typeface="Arial" panose="020B0604020202020204" pitchFamily="34" charset="0"/>
              <a:buChar char="•"/>
            </a:pPr>
            <a:endParaRPr lang="en-US" sz="2800" i="1" dirty="0"/>
          </a:p>
          <a:p>
            <a:pPr marL="457200" indent="-457200" algn="just">
              <a:buFont typeface="Arial" panose="020B0604020202020204" pitchFamily="34" charset="0"/>
              <a:buChar char="•"/>
            </a:pPr>
            <a:r>
              <a:rPr lang="en-US" sz="2800" i="1" dirty="0"/>
              <a:t> The </a:t>
            </a:r>
            <a:r>
              <a:rPr lang="en-US" sz="2800" b="1" i="1" dirty="0">
                <a:solidFill>
                  <a:srgbClr val="0070C0"/>
                </a:solidFill>
              </a:rPr>
              <a:t>bandwidth-delay product </a:t>
            </a:r>
            <a:r>
              <a:rPr lang="en-US" sz="2800" i="1" dirty="0"/>
              <a:t>is a measure of the number of bits we can send out of our system while waiting for ACK from the receiver.</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Stop And Wait ARQ </a:t>
            </a:r>
            <a:endParaRPr lang="en-US" sz="3600" i="1" dirty="0">
              <a:solidFill>
                <a:srgbClr val="C00000"/>
              </a:solidFill>
              <a:latin typeface="Marcellus" panose="020E0602050203020307" pitchFamily="34" charset="0"/>
            </a:endParaRPr>
          </a:p>
        </p:txBody>
      </p:sp>
    </p:spTree>
    <p:extLst>
      <p:ext uri="{BB962C8B-B14F-4D97-AF65-F5344CB8AC3E}">
        <p14:creationId xmlns:p14="http://schemas.microsoft.com/office/powerpoint/2010/main" val="1015174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2" name="TextBox 11">
            <a:extLst>
              <a:ext uri="{FF2B5EF4-FFF2-40B4-BE49-F238E27FC236}">
                <a16:creationId xmlns:a16="http://schemas.microsoft.com/office/drawing/2014/main" id="{D158131C-0631-4C38-8C91-6AD97407B600}"/>
              </a:ext>
            </a:extLst>
          </p:cNvPr>
          <p:cNvSpPr txBox="1"/>
          <p:nvPr/>
        </p:nvSpPr>
        <p:spPr>
          <a:xfrm>
            <a:off x="801303" y="1578036"/>
            <a:ext cx="10567737" cy="2246769"/>
          </a:xfrm>
          <a:prstGeom prst="rect">
            <a:avLst/>
          </a:prstGeom>
          <a:noFill/>
        </p:spPr>
        <p:txBody>
          <a:bodyPr wrap="square">
            <a:spAutoFit/>
          </a:bodyPr>
          <a:lstStyle/>
          <a:p>
            <a:pPr algn="just"/>
            <a:r>
              <a:rPr lang="en-US" sz="2800" b="1" i="1" dirty="0">
                <a:solidFill>
                  <a:srgbClr val="C00000"/>
                </a:solidFill>
              </a:rPr>
              <a:t>Example 1:</a:t>
            </a:r>
          </a:p>
          <a:p>
            <a:pPr algn="just"/>
            <a:r>
              <a:rPr lang="en-US" sz="2800" i="1" dirty="0"/>
              <a:t>Assume that, in a Stop-and-Wait ARQ system, the bandwidth of the line is 1 Mbps, and 1 bit takes 20 </a:t>
            </a:r>
            <a:r>
              <a:rPr lang="en-US" sz="2800" i="1" dirty="0" err="1"/>
              <a:t>ms</a:t>
            </a:r>
            <a:r>
              <a:rPr lang="en-US" sz="2800" i="1" dirty="0"/>
              <a:t> to make a round trip. What is the bandwidth-delay product? If the system data frames are 1000 bits in length, what is the utilization percentage of the link?</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Stop And Wait ARQ </a:t>
            </a:r>
            <a:endParaRPr lang="en-US" sz="3600" i="1" dirty="0">
              <a:solidFill>
                <a:srgbClr val="C00000"/>
              </a:solidFill>
              <a:latin typeface="Marcellus" panose="020E0602050203020307" pitchFamily="34" charset="0"/>
            </a:endParaRPr>
          </a:p>
        </p:txBody>
      </p:sp>
      <p:sp>
        <p:nvSpPr>
          <p:cNvPr id="11" name="TextBox 10">
            <a:extLst>
              <a:ext uri="{FF2B5EF4-FFF2-40B4-BE49-F238E27FC236}">
                <a16:creationId xmlns:a16="http://schemas.microsoft.com/office/drawing/2014/main" id="{C1DAD867-CE4B-4D37-8934-34B979EF2E06}"/>
              </a:ext>
            </a:extLst>
          </p:cNvPr>
          <p:cNvSpPr txBox="1"/>
          <p:nvPr/>
        </p:nvSpPr>
        <p:spPr>
          <a:xfrm>
            <a:off x="801303" y="4099906"/>
            <a:ext cx="6156960" cy="954107"/>
          </a:xfrm>
          <a:prstGeom prst="rect">
            <a:avLst/>
          </a:prstGeom>
          <a:noFill/>
        </p:spPr>
        <p:txBody>
          <a:bodyPr wrap="square">
            <a:spAutoFit/>
          </a:bodyPr>
          <a:lstStyle/>
          <a:p>
            <a:pPr algn="just"/>
            <a:r>
              <a:rPr lang="en-US" sz="2800" b="1" i="1" dirty="0">
                <a:solidFill>
                  <a:srgbClr val="C00000"/>
                </a:solidFill>
              </a:rPr>
              <a:t>Solution:</a:t>
            </a:r>
          </a:p>
          <a:p>
            <a:r>
              <a:rPr lang="en-US" sz="2800" i="1" dirty="0"/>
              <a:t>The bandwidth-delay product is:</a:t>
            </a:r>
          </a:p>
        </p:txBody>
      </p:sp>
      <p:pic>
        <p:nvPicPr>
          <p:cNvPr id="5" name="Picture 4">
            <a:extLst>
              <a:ext uri="{FF2B5EF4-FFF2-40B4-BE49-F238E27FC236}">
                <a16:creationId xmlns:a16="http://schemas.microsoft.com/office/drawing/2014/main" id="{C19680EC-F481-4686-8B71-F3CEE0B3D158}"/>
              </a:ext>
            </a:extLst>
          </p:cNvPr>
          <p:cNvPicPr>
            <a:picLocks noChangeAspect="1"/>
          </p:cNvPicPr>
          <p:nvPr/>
        </p:nvPicPr>
        <p:blipFill>
          <a:blip r:embed="rId6"/>
          <a:stretch>
            <a:fillRect/>
          </a:stretch>
        </p:blipFill>
        <p:spPr>
          <a:xfrm>
            <a:off x="2834463" y="5329114"/>
            <a:ext cx="6013174" cy="735608"/>
          </a:xfrm>
          <a:prstGeom prst="rect">
            <a:avLst/>
          </a:prstGeom>
        </p:spPr>
      </p:pic>
    </p:spTree>
    <p:extLst>
      <p:ext uri="{BB962C8B-B14F-4D97-AF65-F5344CB8AC3E}">
        <p14:creationId xmlns:p14="http://schemas.microsoft.com/office/powerpoint/2010/main" val="314911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2" name="TextBox 11">
            <a:extLst>
              <a:ext uri="{FF2B5EF4-FFF2-40B4-BE49-F238E27FC236}">
                <a16:creationId xmlns:a16="http://schemas.microsoft.com/office/drawing/2014/main" id="{D158131C-0631-4C38-8C91-6AD97407B600}"/>
              </a:ext>
            </a:extLst>
          </p:cNvPr>
          <p:cNvSpPr txBox="1"/>
          <p:nvPr/>
        </p:nvSpPr>
        <p:spPr>
          <a:xfrm>
            <a:off x="801303" y="1578036"/>
            <a:ext cx="10567737" cy="3539430"/>
          </a:xfrm>
          <a:prstGeom prst="rect">
            <a:avLst/>
          </a:prstGeom>
          <a:noFill/>
        </p:spPr>
        <p:txBody>
          <a:bodyPr wrap="square">
            <a:spAutoFit/>
          </a:bodyPr>
          <a:lstStyle/>
          <a:p>
            <a:pPr algn="just"/>
            <a:r>
              <a:rPr lang="en-US" sz="2800" i="1" dirty="0"/>
              <a:t>The system can send 20,000 bits during the time it takes for the data to go from the sender to the receiver and then back again. However, the system sends only 1000 bits. </a:t>
            </a:r>
          </a:p>
          <a:p>
            <a:pPr algn="just"/>
            <a:endParaRPr lang="en-US" sz="2800" i="1" dirty="0"/>
          </a:p>
          <a:p>
            <a:pPr algn="just"/>
            <a:r>
              <a:rPr lang="en-US" sz="2800" i="1" dirty="0"/>
              <a:t>We can say that the </a:t>
            </a:r>
            <a:r>
              <a:rPr lang="en-US" sz="2800" b="1" i="1" dirty="0">
                <a:solidFill>
                  <a:srgbClr val="0070C0"/>
                </a:solidFill>
              </a:rPr>
              <a:t>link utilization </a:t>
            </a:r>
            <a:r>
              <a:rPr lang="en-US" sz="2800" i="1" dirty="0"/>
              <a:t>is only </a:t>
            </a:r>
            <a:r>
              <a:rPr lang="en-US" sz="2800" b="1" i="1" dirty="0"/>
              <a:t>1000/20,000</a:t>
            </a:r>
            <a:r>
              <a:rPr lang="en-US" sz="2800" i="1" dirty="0"/>
              <a:t>, or </a:t>
            </a:r>
            <a:r>
              <a:rPr lang="en-US" sz="2800" b="1" i="1" dirty="0"/>
              <a:t>5 percent</a:t>
            </a:r>
            <a:r>
              <a:rPr lang="en-US" sz="2800" i="1" dirty="0"/>
              <a:t>. </a:t>
            </a:r>
          </a:p>
          <a:p>
            <a:pPr algn="just"/>
            <a:endParaRPr lang="en-US" sz="2800" i="1" dirty="0"/>
          </a:p>
          <a:p>
            <a:pPr algn="just"/>
            <a:r>
              <a:rPr lang="en-US" sz="2800" i="1" dirty="0"/>
              <a:t>For this reason, for a link with a high bandwidth or long delay, the use of Stop-and-Wait ARQ wastes the capacity of the link.</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Stop And Wait ARQ </a:t>
            </a:r>
            <a:endParaRPr lang="en-US" sz="3600" i="1" dirty="0">
              <a:solidFill>
                <a:srgbClr val="C00000"/>
              </a:solidFill>
              <a:latin typeface="Marcellus" panose="020E0602050203020307" pitchFamily="34" charset="0"/>
            </a:endParaRPr>
          </a:p>
        </p:txBody>
      </p:sp>
    </p:spTree>
    <p:extLst>
      <p:ext uri="{BB962C8B-B14F-4D97-AF65-F5344CB8AC3E}">
        <p14:creationId xmlns:p14="http://schemas.microsoft.com/office/powerpoint/2010/main" val="418731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2" name="TextBox 11">
            <a:extLst>
              <a:ext uri="{FF2B5EF4-FFF2-40B4-BE49-F238E27FC236}">
                <a16:creationId xmlns:a16="http://schemas.microsoft.com/office/drawing/2014/main" id="{D158131C-0631-4C38-8C91-6AD97407B600}"/>
              </a:ext>
            </a:extLst>
          </p:cNvPr>
          <p:cNvSpPr txBox="1"/>
          <p:nvPr/>
        </p:nvSpPr>
        <p:spPr>
          <a:xfrm>
            <a:off x="809061" y="1183621"/>
            <a:ext cx="10567737" cy="4401205"/>
          </a:xfrm>
          <a:prstGeom prst="rect">
            <a:avLst/>
          </a:prstGeom>
          <a:noFill/>
        </p:spPr>
        <p:txBody>
          <a:bodyPr wrap="square">
            <a:spAutoFit/>
          </a:bodyPr>
          <a:lstStyle/>
          <a:p>
            <a:pPr algn="just"/>
            <a:r>
              <a:rPr lang="en-US" sz="2800" b="1" i="1" dirty="0">
                <a:solidFill>
                  <a:srgbClr val="C00000"/>
                </a:solidFill>
              </a:rPr>
              <a:t>Pipelining:</a:t>
            </a:r>
          </a:p>
          <a:p>
            <a:pPr marL="457200" indent="-457200" algn="just">
              <a:buFont typeface="Arial" panose="020B0604020202020204" pitchFamily="34" charset="0"/>
              <a:buChar char="•"/>
            </a:pPr>
            <a:r>
              <a:rPr lang="en-US" sz="2800" i="1" dirty="0"/>
              <a:t>No pipelining in Stop-And-Wait ARQ.</a:t>
            </a:r>
          </a:p>
          <a:p>
            <a:pPr marL="457200" indent="-457200" algn="just">
              <a:buFont typeface="Arial" panose="020B0604020202020204" pitchFamily="34" charset="0"/>
              <a:buChar char="•"/>
            </a:pPr>
            <a:endParaRPr lang="en-US" sz="2800" i="1" dirty="0"/>
          </a:p>
          <a:p>
            <a:pPr marL="457200" indent="-457200" algn="just">
              <a:buFont typeface="Arial" panose="020B0604020202020204" pitchFamily="34" charset="0"/>
              <a:buChar char="•"/>
            </a:pPr>
            <a:r>
              <a:rPr lang="en-US" sz="2800" i="1" dirty="0"/>
              <a:t>We need to wait for a frame to reach the destination and be acknowledged before next frame can be sent.</a:t>
            </a:r>
          </a:p>
          <a:p>
            <a:pPr marL="457200" indent="-457200" algn="just">
              <a:buFont typeface="Arial" panose="020B0604020202020204" pitchFamily="34" charset="0"/>
              <a:buChar char="•"/>
            </a:pPr>
            <a:endParaRPr lang="en-US" sz="2800" i="1" dirty="0"/>
          </a:p>
          <a:p>
            <a:pPr marL="457200" indent="-457200" algn="just">
              <a:buFont typeface="Arial" panose="020B0604020202020204" pitchFamily="34" charset="0"/>
              <a:buChar char="•"/>
            </a:pPr>
            <a:r>
              <a:rPr lang="en-US" sz="2800" i="1" dirty="0"/>
              <a:t>Pipelining is applicable to next two protocols, wherein several frames can be sent before receiving acknowledgement for previous frames.</a:t>
            </a:r>
          </a:p>
          <a:p>
            <a:pPr marL="457200" indent="-457200" algn="just">
              <a:buFont typeface="Arial" panose="020B0604020202020204" pitchFamily="34" charset="0"/>
              <a:buChar char="•"/>
            </a:pPr>
            <a:endParaRPr lang="en-US" sz="2800" i="1" dirty="0"/>
          </a:p>
          <a:p>
            <a:pPr marL="457200" indent="-457200" algn="just">
              <a:buFont typeface="Arial" panose="020B0604020202020204" pitchFamily="34" charset="0"/>
              <a:buChar char="•"/>
            </a:pPr>
            <a:r>
              <a:rPr lang="en-US" sz="2800" i="1" dirty="0"/>
              <a:t>Pipelining improves efficiency.</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Stop And Wait ARQ </a:t>
            </a:r>
            <a:endParaRPr lang="en-US" sz="3600" i="1" dirty="0">
              <a:solidFill>
                <a:srgbClr val="C00000"/>
              </a:solidFill>
              <a:latin typeface="Marcellus" panose="020E0602050203020307" pitchFamily="34" charset="0"/>
            </a:endParaRPr>
          </a:p>
        </p:txBody>
      </p:sp>
    </p:spTree>
    <p:extLst>
      <p:ext uri="{BB962C8B-B14F-4D97-AF65-F5344CB8AC3E}">
        <p14:creationId xmlns:p14="http://schemas.microsoft.com/office/powerpoint/2010/main" val="1033019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2" name="TextBox 11">
            <a:extLst>
              <a:ext uri="{FF2B5EF4-FFF2-40B4-BE49-F238E27FC236}">
                <a16:creationId xmlns:a16="http://schemas.microsoft.com/office/drawing/2014/main" id="{D158131C-0631-4C38-8C91-6AD97407B600}"/>
              </a:ext>
            </a:extLst>
          </p:cNvPr>
          <p:cNvSpPr txBox="1"/>
          <p:nvPr/>
        </p:nvSpPr>
        <p:spPr>
          <a:xfrm>
            <a:off x="88238" y="1578036"/>
            <a:ext cx="11420249" cy="3970318"/>
          </a:xfrm>
          <a:prstGeom prst="rect">
            <a:avLst/>
          </a:prstGeom>
          <a:noFill/>
        </p:spPr>
        <p:txBody>
          <a:bodyPr wrap="square">
            <a:spAutoFit/>
          </a:bodyPr>
          <a:lstStyle/>
          <a:p>
            <a:pPr marL="457200" indent="-457200">
              <a:buFont typeface="Arial" panose="020B0604020202020204" pitchFamily="34" charset="0"/>
              <a:buChar char="•"/>
            </a:pPr>
            <a:r>
              <a:rPr lang="en-US" sz="2800" dirty="0"/>
              <a:t>To improve the efficiency of transmission (filling the pipe), multiple frames must be in transition while waiting for acknowledgment.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This protocol can send several frames before receiving  acknowledgments it keep a copy of these frames until the acknowledgments arrive.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In the Go-Back-N Protocol, the </a:t>
            </a:r>
            <a:r>
              <a:rPr lang="en-US" sz="2800" b="1" dirty="0">
                <a:solidFill>
                  <a:srgbClr val="0070C0"/>
                </a:solidFill>
              </a:rPr>
              <a:t>sequence numbers </a:t>
            </a:r>
            <a:r>
              <a:rPr lang="en-US" sz="2800" dirty="0"/>
              <a:t>are modulo 2</a:t>
            </a:r>
            <a:r>
              <a:rPr lang="en-US" sz="2800" baseline="30000" dirty="0"/>
              <a:t>m</a:t>
            </a:r>
            <a:r>
              <a:rPr lang="en-US" sz="2800" dirty="0"/>
              <a:t> i.e. the sequence numbers range from </a:t>
            </a:r>
            <a:r>
              <a:rPr lang="en-US" sz="2800" b="1" dirty="0">
                <a:solidFill>
                  <a:srgbClr val="D00000"/>
                </a:solidFill>
              </a:rPr>
              <a:t>0 to 2</a:t>
            </a:r>
            <a:r>
              <a:rPr lang="en-US" sz="2800" b="1" baseline="30000" dirty="0">
                <a:solidFill>
                  <a:srgbClr val="D00000"/>
                </a:solidFill>
              </a:rPr>
              <a:t>m</a:t>
            </a:r>
            <a:r>
              <a:rPr lang="en-US" sz="2800" b="1" dirty="0">
                <a:solidFill>
                  <a:srgbClr val="D00000"/>
                </a:solidFill>
              </a:rPr>
              <a:t> - 1</a:t>
            </a:r>
            <a:r>
              <a:rPr lang="en-US" sz="2800" dirty="0"/>
              <a:t>, where m is the size of the sequence number field in bits.</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Go-Back-N ARQ </a:t>
            </a:r>
            <a:endParaRPr lang="en-US" sz="3600" i="1" dirty="0">
              <a:solidFill>
                <a:srgbClr val="C00000"/>
              </a:solidFill>
              <a:latin typeface="Marcellus" panose="020E0602050203020307" pitchFamily="34" charset="0"/>
            </a:endParaRPr>
          </a:p>
        </p:txBody>
      </p:sp>
    </p:spTree>
    <p:extLst>
      <p:ext uri="{BB962C8B-B14F-4D97-AF65-F5344CB8AC3E}">
        <p14:creationId xmlns:p14="http://schemas.microsoft.com/office/powerpoint/2010/main" val="26329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200" b="1" dirty="0">
                <a:solidFill>
                  <a:srgbClr val="C00000"/>
                </a:solidFill>
                <a:latin typeface="Marcellus" panose="020E0602050203020307" pitchFamily="34" charset="0"/>
              </a:rPr>
              <a:t>Redundancy</a:t>
            </a:r>
            <a:endParaRPr lang="en-US" sz="32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6051065"/>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709788"/>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lumMod val="85000"/>
                    <a:lumOff val="15000"/>
                  </a:schemeClr>
                </a:solidFill>
                <a:latin typeface="Marcellus" panose="020E0602050203020307" pitchFamily="34" charset="0"/>
              </a:rPr>
              <a:t>Central concept in error detection and correction is Redundancy.</a:t>
            </a:r>
          </a:p>
          <a:p>
            <a:endParaRPr lang="en-US" sz="3200" dirty="0">
              <a:solidFill>
                <a:schemeClr val="tx1">
                  <a:lumMod val="85000"/>
                  <a:lumOff val="15000"/>
                </a:schemeClr>
              </a:solidFill>
              <a:latin typeface="Marcellus" panose="020E0602050203020307" pitchFamily="34" charset="0"/>
            </a:endParaRPr>
          </a:p>
          <a:p>
            <a:r>
              <a:rPr lang="en-US" sz="3200" dirty="0">
                <a:solidFill>
                  <a:schemeClr val="tx1">
                    <a:lumMod val="85000"/>
                    <a:lumOff val="15000"/>
                  </a:schemeClr>
                </a:solidFill>
                <a:latin typeface="Marcellus" panose="020E0602050203020307" pitchFamily="34" charset="0"/>
              </a:rPr>
              <a:t>To detect or correct errors, we need to send extra (redundant) bits with data.</a:t>
            </a:r>
          </a:p>
          <a:p>
            <a:endParaRPr lang="en-US" sz="3200" dirty="0">
              <a:solidFill>
                <a:schemeClr val="tx1">
                  <a:lumMod val="85000"/>
                  <a:lumOff val="15000"/>
                </a:schemeClr>
              </a:solidFill>
              <a:latin typeface="Marcellus" panose="020E0602050203020307" pitchFamily="34" charset="0"/>
            </a:endParaRPr>
          </a:p>
          <a:p>
            <a:r>
              <a:rPr lang="en-US" sz="3200" dirty="0">
                <a:solidFill>
                  <a:schemeClr val="tx1">
                    <a:lumMod val="85000"/>
                    <a:lumOff val="15000"/>
                  </a:schemeClr>
                </a:solidFill>
                <a:latin typeface="Marcellus" panose="020E0602050203020307" pitchFamily="34" charset="0"/>
              </a:rPr>
              <a:t>Redundant bits are added by the sender and removed by the receiver.</a:t>
            </a:r>
          </a:p>
        </p:txBody>
      </p:sp>
    </p:spTree>
    <p:extLst>
      <p:ext uri="{BB962C8B-B14F-4D97-AF65-F5344CB8AC3E}">
        <p14:creationId xmlns:p14="http://schemas.microsoft.com/office/powerpoint/2010/main" val="20605620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2" name="TextBox 11">
            <a:extLst>
              <a:ext uri="{FF2B5EF4-FFF2-40B4-BE49-F238E27FC236}">
                <a16:creationId xmlns:a16="http://schemas.microsoft.com/office/drawing/2014/main" id="{D158131C-0631-4C38-8C91-6AD97407B600}"/>
              </a:ext>
            </a:extLst>
          </p:cNvPr>
          <p:cNvSpPr txBox="1"/>
          <p:nvPr/>
        </p:nvSpPr>
        <p:spPr>
          <a:xfrm>
            <a:off x="683513" y="1061277"/>
            <a:ext cx="10824974" cy="4401205"/>
          </a:xfrm>
          <a:prstGeom prst="rect">
            <a:avLst/>
          </a:prstGeom>
          <a:noFill/>
        </p:spPr>
        <p:txBody>
          <a:bodyPr wrap="square">
            <a:spAutoFit/>
          </a:bodyPr>
          <a:lstStyle/>
          <a:p>
            <a:r>
              <a:rPr lang="en-US" sz="2800" b="1" dirty="0">
                <a:solidFill>
                  <a:srgbClr val="D00000"/>
                </a:solidFill>
              </a:rPr>
              <a:t>Sliding Window:</a:t>
            </a:r>
          </a:p>
          <a:p>
            <a:pPr marL="457200" indent="-457200">
              <a:buFont typeface="Arial" panose="020B0604020202020204" pitchFamily="34" charset="0"/>
              <a:buChar char="•"/>
            </a:pPr>
            <a:r>
              <a:rPr lang="en-US" sz="2800" dirty="0"/>
              <a:t>Sliding window is an abstract concept that defines the range of sequence numbers.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range which is the concern of the sender is called the send sliding window; the range that is the concern of the receiver is called the receive sliding window.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window at any time divides the possible sequence numbers into four regions.</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Go-Back-N ARQ </a:t>
            </a:r>
            <a:endParaRPr lang="en-US" sz="3600" i="1" dirty="0">
              <a:solidFill>
                <a:srgbClr val="C00000"/>
              </a:solidFill>
              <a:latin typeface="Marcellus" panose="020E0602050203020307" pitchFamily="34" charset="0"/>
            </a:endParaRPr>
          </a:p>
        </p:txBody>
      </p:sp>
    </p:spTree>
    <p:extLst>
      <p:ext uri="{BB962C8B-B14F-4D97-AF65-F5344CB8AC3E}">
        <p14:creationId xmlns:p14="http://schemas.microsoft.com/office/powerpoint/2010/main" val="63762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478865" y="524373"/>
            <a:ext cx="5569579" cy="1073807"/>
          </a:xfrm>
        </p:spPr>
        <p:txBody>
          <a:bodyPr>
            <a:normAutofit/>
          </a:bodyPr>
          <a:lstStyle/>
          <a:p>
            <a:pPr algn="ctr"/>
            <a:r>
              <a:rPr lang="en-US" sz="2400" b="1" dirty="0">
                <a:solidFill>
                  <a:srgbClr val="C00000"/>
                </a:solidFill>
                <a:latin typeface="Marcellus" panose="020E0602050203020307" pitchFamily="34" charset="0"/>
              </a:rPr>
              <a:t>Send Window for Go-Back-N ARQ: </a:t>
            </a:r>
            <a:endParaRPr lang="en-US" sz="2400" i="1" dirty="0">
              <a:solidFill>
                <a:srgbClr val="C00000"/>
              </a:solidFill>
              <a:latin typeface="Marcellus" panose="020E0602050203020307" pitchFamily="34" charset="0"/>
            </a:endParaRPr>
          </a:p>
        </p:txBody>
      </p:sp>
      <p:pic>
        <p:nvPicPr>
          <p:cNvPr id="3" name="Picture 2">
            <a:extLst>
              <a:ext uri="{FF2B5EF4-FFF2-40B4-BE49-F238E27FC236}">
                <a16:creationId xmlns:a16="http://schemas.microsoft.com/office/drawing/2014/main" id="{FF370662-C0E6-48BE-A85F-331032863E8C}"/>
              </a:ext>
            </a:extLst>
          </p:cNvPr>
          <p:cNvPicPr>
            <a:picLocks noChangeAspect="1"/>
          </p:cNvPicPr>
          <p:nvPr/>
        </p:nvPicPr>
        <p:blipFill>
          <a:blip r:embed="rId6"/>
          <a:stretch>
            <a:fillRect/>
          </a:stretch>
        </p:blipFill>
        <p:spPr>
          <a:xfrm>
            <a:off x="835913" y="1412521"/>
            <a:ext cx="9683105" cy="5169852"/>
          </a:xfrm>
          <a:prstGeom prst="rect">
            <a:avLst/>
          </a:prstGeom>
        </p:spPr>
      </p:pic>
    </p:spTree>
    <p:extLst>
      <p:ext uri="{BB962C8B-B14F-4D97-AF65-F5344CB8AC3E}">
        <p14:creationId xmlns:p14="http://schemas.microsoft.com/office/powerpoint/2010/main" val="1433408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817745" y="80123"/>
            <a:ext cx="5569579" cy="1073807"/>
          </a:xfrm>
        </p:spPr>
        <p:txBody>
          <a:bodyPr>
            <a:normAutofit/>
          </a:bodyPr>
          <a:lstStyle/>
          <a:p>
            <a:pPr algn="ctr"/>
            <a:r>
              <a:rPr lang="en-US" sz="3600" b="1" dirty="0">
                <a:solidFill>
                  <a:srgbClr val="C00000"/>
                </a:solidFill>
                <a:latin typeface="Marcellus" panose="020E0602050203020307" pitchFamily="34" charset="0"/>
              </a:rPr>
              <a:t>Go-Back-N ARQ</a:t>
            </a:r>
          </a:p>
        </p:txBody>
      </p:sp>
      <p:sp>
        <p:nvSpPr>
          <p:cNvPr id="11" name="TextBox 10">
            <a:extLst>
              <a:ext uri="{FF2B5EF4-FFF2-40B4-BE49-F238E27FC236}">
                <a16:creationId xmlns:a16="http://schemas.microsoft.com/office/drawing/2014/main" id="{DDEEC02F-79E5-4AAB-AB46-46AE5F91A383}"/>
              </a:ext>
            </a:extLst>
          </p:cNvPr>
          <p:cNvSpPr txBox="1"/>
          <p:nvPr/>
        </p:nvSpPr>
        <p:spPr>
          <a:xfrm>
            <a:off x="683513" y="1246584"/>
            <a:ext cx="10824974" cy="2246769"/>
          </a:xfrm>
          <a:prstGeom prst="rect">
            <a:avLst/>
          </a:prstGeom>
          <a:noFill/>
        </p:spPr>
        <p:txBody>
          <a:bodyPr wrap="square">
            <a:spAutoFit/>
          </a:bodyPr>
          <a:lstStyle/>
          <a:p>
            <a:r>
              <a:rPr lang="en-US" sz="2800" b="1" dirty="0">
                <a:solidFill>
                  <a:srgbClr val="D00000"/>
                </a:solidFill>
              </a:rPr>
              <a:t>Send Window : </a:t>
            </a:r>
          </a:p>
          <a:p>
            <a:pPr marL="457200" indent="-457200">
              <a:buFont typeface="Arial" panose="020B0604020202020204" pitchFamily="34" charset="0"/>
              <a:buChar char="•"/>
            </a:pPr>
            <a:r>
              <a:rPr lang="en-US" sz="2800" dirty="0"/>
              <a:t>Sliding window is an abstract concept that defines the range of sequence numbers.</a:t>
            </a:r>
          </a:p>
          <a:p>
            <a:pPr marL="457200" indent="-457200">
              <a:buFont typeface="Arial" panose="020B0604020202020204" pitchFamily="34" charset="0"/>
              <a:buChar char="•"/>
            </a:pPr>
            <a:r>
              <a:rPr lang="en-US" sz="2800" dirty="0"/>
              <a:t>The send window can slide one or more slots when a valid acknowledgment arrives.</a:t>
            </a:r>
          </a:p>
        </p:txBody>
      </p:sp>
      <p:sp>
        <p:nvSpPr>
          <p:cNvPr id="12" name="TextBox 11">
            <a:extLst>
              <a:ext uri="{FF2B5EF4-FFF2-40B4-BE49-F238E27FC236}">
                <a16:creationId xmlns:a16="http://schemas.microsoft.com/office/drawing/2014/main" id="{E89AA562-A727-44BE-8DDC-84D1F95A1852}"/>
              </a:ext>
            </a:extLst>
          </p:cNvPr>
          <p:cNvSpPr txBox="1"/>
          <p:nvPr/>
        </p:nvSpPr>
        <p:spPr>
          <a:xfrm>
            <a:off x="683513" y="3974644"/>
            <a:ext cx="10824974" cy="2246769"/>
          </a:xfrm>
          <a:prstGeom prst="rect">
            <a:avLst/>
          </a:prstGeom>
          <a:noFill/>
        </p:spPr>
        <p:txBody>
          <a:bodyPr wrap="square">
            <a:spAutoFit/>
          </a:bodyPr>
          <a:lstStyle/>
          <a:p>
            <a:r>
              <a:rPr lang="en-US" sz="2800" b="1" dirty="0">
                <a:solidFill>
                  <a:srgbClr val="D00000"/>
                </a:solidFill>
              </a:rPr>
              <a:t>Receive Window : </a:t>
            </a:r>
          </a:p>
          <a:p>
            <a:pPr marL="457200" indent="-457200">
              <a:buFont typeface="Arial" panose="020B0604020202020204" pitchFamily="34" charset="0"/>
              <a:buChar char="•"/>
            </a:pPr>
            <a:r>
              <a:rPr lang="en-US" sz="2800" dirty="0"/>
              <a:t>The receive window is an abstract concept defining an imaginary box  of size 1 with one single variable  R</a:t>
            </a:r>
            <a:r>
              <a:rPr lang="en-US" sz="2800" baseline="-25000" dirty="0"/>
              <a:t>n</a:t>
            </a:r>
            <a:r>
              <a:rPr lang="en-US" sz="2800" dirty="0"/>
              <a:t>. </a:t>
            </a:r>
          </a:p>
          <a:p>
            <a:pPr marL="457200" indent="-457200">
              <a:buFont typeface="Arial" panose="020B0604020202020204" pitchFamily="34" charset="0"/>
              <a:buChar char="•"/>
            </a:pPr>
            <a:r>
              <a:rPr lang="en-US" sz="2800" dirty="0"/>
              <a:t>The window slides when a correct frame has arrived; sliding occurs one slot at a time.</a:t>
            </a:r>
          </a:p>
        </p:txBody>
      </p:sp>
    </p:spTree>
    <p:extLst>
      <p:ext uri="{BB962C8B-B14F-4D97-AF65-F5344CB8AC3E}">
        <p14:creationId xmlns:p14="http://schemas.microsoft.com/office/powerpoint/2010/main" val="225366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478865" y="524373"/>
            <a:ext cx="5569579" cy="1073807"/>
          </a:xfrm>
        </p:spPr>
        <p:txBody>
          <a:bodyPr>
            <a:normAutofit/>
          </a:bodyPr>
          <a:lstStyle/>
          <a:p>
            <a:pPr algn="ctr"/>
            <a:r>
              <a:rPr lang="en-US" sz="2400" b="1" dirty="0">
                <a:solidFill>
                  <a:srgbClr val="C00000"/>
                </a:solidFill>
                <a:latin typeface="Marcellus" panose="020E0602050203020307" pitchFamily="34" charset="0"/>
              </a:rPr>
              <a:t>Receive Window for Go-Back-N ARQ: </a:t>
            </a:r>
            <a:endParaRPr lang="en-US" sz="2400" i="1" dirty="0">
              <a:solidFill>
                <a:srgbClr val="C00000"/>
              </a:solidFill>
              <a:latin typeface="Marcellus" panose="020E0602050203020307" pitchFamily="34" charset="0"/>
            </a:endParaRPr>
          </a:p>
        </p:txBody>
      </p:sp>
      <p:pic>
        <p:nvPicPr>
          <p:cNvPr id="5" name="Picture 4">
            <a:extLst>
              <a:ext uri="{FF2B5EF4-FFF2-40B4-BE49-F238E27FC236}">
                <a16:creationId xmlns:a16="http://schemas.microsoft.com/office/drawing/2014/main" id="{3C921956-F0EE-4D22-BEAA-DCD17C1F778A}"/>
              </a:ext>
            </a:extLst>
          </p:cNvPr>
          <p:cNvPicPr>
            <a:picLocks noChangeAspect="1"/>
          </p:cNvPicPr>
          <p:nvPr/>
        </p:nvPicPr>
        <p:blipFill>
          <a:blip r:embed="rId6"/>
          <a:stretch>
            <a:fillRect/>
          </a:stretch>
        </p:blipFill>
        <p:spPr>
          <a:xfrm>
            <a:off x="717900" y="1728265"/>
            <a:ext cx="10068565" cy="4425743"/>
          </a:xfrm>
          <a:prstGeom prst="rect">
            <a:avLst/>
          </a:prstGeom>
        </p:spPr>
      </p:pic>
    </p:spTree>
    <p:extLst>
      <p:ext uri="{BB962C8B-B14F-4D97-AF65-F5344CB8AC3E}">
        <p14:creationId xmlns:p14="http://schemas.microsoft.com/office/powerpoint/2010/main" val="26951438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817745" y="80123"/>
            <a:ext cx="5569579" cy="1073807"/>
          </a:xfrm>
        </p:spPr>
        <p:txBody>
          <a:bodyPr>
            <a:normAutofit/>
          </a:bodyPr>
          <a:lstStyle/>
          <a:p>
            <a:pPr algn="ctr"/>
            <a:r>
              <a:rPr lang="en-US" sz="3600" b="1" dirty="0">
                <a:solidFill>
                  <a:srgbClr val="C00000"/>
                </a:solidFill>
                <a:latin typeface="Marcellus" panose="020E0602050203020307" pitchFamily="34" charset="0"/>
              </a:rPr>
              <a:t>Go-Back-N ARQ</a:t>
            </a:r>
          </a:p>
        </p:txBody>
      </p:sp>
      <p:pic>
        <p:nvPicPr>
          <p:cNvPr id="3" name="Picture 2">
            <a:extLst>
              <a:ext uri="{FF2B5EF4-FFF2-40B4-BE49-F238E27FC236}">
                <a16:creationId xmlns:a16="http://schemas.microsoft.com/office/drawing/2014/main" id="{429F123A-2314-4CBF-AFC5-4485F5C565F4}"/>
              </a:ext>
            </a:extLst>
          </p:cNvPr>
          <p:cNvPicPr>
            <a:picLocks noChangeAspect="1"/>
          </p:cNvPicPr>
          <p:nvPr/>
        </p:nvPicPr>
        <p:blipFill>
          <a:blip r:embed="rId6"/>
          <a:stretch>
            <a:fillRect/>
          </a:stretch>
        </p:blipFill>
        <p:spPr>
          <a:xfrm>
            <a:off x="1001939" y="978399"/>
            <a:ext cx="8694510" cy="5706824"/>
          </a:xfrm>
          <a:prstGeom prst="rect">
            <a:avLst/>
          </a:prstGeom>
        </p:spPr>
      </p:pic>
    </p:spTree>
    <p:extLst>
      <p:ext uri="{BB962C8B-B14F-4D97-AF65-F5344CB8AC3E}">
        <p14:creationId xmlns:p14="http://schemas.microsoft.com/office/powerpoint/2010/main" val="15299396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2817745" y="80123"/>
            <a:ext cx="5569579" cy="1073807"/>
          </a:xfrm>
        </p:spPr>
        <p:txBody>
          <a:bodyPr>
            <a:normAutofit/>
          </a:bodyPr>
          <a:lstStyle/>
          <a:p>
            <a:pPr algn="ctr"/>
            <a:r>
              <a:rPr lang="en-US" sz="3600" b="1" dirty="0">
                <a:solidFill>
                  <a:srgbClr val="C00000"/>
                </a:solidFill>
                <a:latin typeface="Marcellus" panose="020E0602050203020307" pitchFamily="34" charset="0"/>
              </a:rPr>
              <a:t>Go-Back-N ARQ</a:t>
            </a:r>
          </a:p>
        </p:txBody>
      </p:sp>
      <p:sp>
        <p:nvSpPr>
          <p:cNvPr id="11" name="TextBox 10">
            <a:extLst>
              <a:ext uri="{FF2B5EF4-FFF2-40B4-BE49-F238E27FC236}">
                <a16:creationId xmlns:a16="http://schemas.microsoft.com/office/drawing/2014/main" id="{2FF5834A-18D5-432C-B668-A1AC990B6863}"/>
              </a:ext>
            </a:extLst>
          </p:cNvPr>
          <p:cNvSpPr txBox="1"/>
          <p:nvPr/>
        </p:nvSpPr>
        <p:spPr>
          <a:xfrm>
            <a:off x="630735" y="1246584"/>
            <a:ext cx="3142642" cy="4462760"/>
          </a:xfrm>
          <a:prstGeom prst="rect">
            <a:avLst/>
          </a:prstGeom>
          <a:noFill/>
        </p:spPr>
        <p:txBody>
          <a:bodyPr wrap="square">
            <a:spAutoFit/>
          </a:bodyPr>
          <a:lstStyle/>
          <a:p>
            <a:r>
              <a:rPr lang="en-US" sz="3200" b="1" dirty="0">
                <a:solidFill>
                  <a:srgbClr val="C00000"/>
                </a:solidFill>
              </a:rPr>
              <a:t>NOTE:</a:t>
            </a:r>
          </a:p>
          <a:p>
            <a:pPr marL="457200" indent="-457200">
              <a:buFont typeface="Arial" panose="020B0604020202020204" pitchFamily="34" charset="0"/>
              <a:buChar char="•"/>
            </a:pPr>
            <a:r>
              <a:rPr lang="en-US" sz="2800" i="1" dirty="0"/>
              <a:t>In Go-Back-N ARQ, the size of the send window must be less than 2</a:t>
            </a:r>
            <a:r>
              <a:rPr lang="en-US" sz="2800" i="1" baseline="30000" dirty="0"/>
              <a:t>m</a:t>
            </a:r>
            <a:r>
              <a:rPr lang="en-US" sz="2800" i="1" dirty="0"/>
              <a:t>;</a:t>
            </a:r>
          </a:p>
          <a:p>
            <a:pPr marL="457200" indent="-457200">
              <a:buFont typeface="Arial" panose="020B0604020202020204" pitchFamily="34" charset="0"/>
              <a:buChar char="•"/>
            </a:pPr>
            <a:endParaRPr lang="en-US" sz="2800" i="1" dirty="0"/>
          </a:p>
          <a:p>
            <a:pPr marL="457200" indent="-457200">
              <a:buFont typeface="Arial" panose="020B0604020202020204" pitchFamily="34" charset="0"/>
              <a:buChar char="•"/>
            </a:pPr>
            <a:r>
              <a:rPr lang="en-US" sz="2800" i="1" dirty="0"/>
              <a:t>the size of the receiver window </a:t>
            </a:r>
            <a:br>
              <a:rPr lang="en-US" sz="2800" i="1" dirty="0"/>
            </a:br>
            <a:r>
              <a:rPr lang="en-US" sz="2800" i="1" dirty="0"/>
              <a:t>is always 1.</a:t>
            </a:r>
          </a:p>
        </p:txBody>
      </p:sp>
      <p:pic>
        <p:nvPicPr>
          <p:cNvPr id="5" name="Picture 4">
            <a:extLst>
              <a:ext uri="{FF2B5EF4-FFF2-40B4-BE49-F238E27FC236}">
                <a16:creationId xmlns:a16="http://schemas.microsoft.com/office/drawing/2014/main" id="{6661D2D0-1231-1873-0E09-194E3A58DBF2}"/>
              </a:ext>
            </a:extLst>
          </p:cNvPr>
          <p:cNvPicPr>
            <a:picLocks noChangeAspect="1"/>
          </p:cNvPicPr>
          <p:nvPr/>
        </p:nvPicPr>
        <p:blipFill>
          <a:blip r:embed="rId6"/>
          <a:stretch>
            <a:fillRect/>
          </a:stretch>
        </p:blipFill>
        <p:spPr>
          <a:xfrm>
            <a:off x="3749844" y="1148655"/>
            <a:ext cx="7980991" cy="4316479"/>
          </a:xfrm>
          <a:prstGeom prst="rect">
            <a:avLst/>
          </a:prstGeom>
        </p:spPr>
      </p:pic>
    </p:spTree>
    <p:extLst>
      <p:ext uri="{BB962C8B-B14F-4D97-AF65-F5344CB8AC3E}">
        <p14:creationId xmlns:p14="http://schemas.microsoft.com/office/powerpoint/2010/main" val="129496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5"/>
                                        </p:tgtEl>
                                      </p:cBhvr>
                                      <p:by x="150000" y="150000"/>
                                    </p:animScale>
                                  </p:childTnLst>
                                </p:cTn>
                              </p:par>
                              <p:par>
                                <p:cTn id="20" presetID="42" presetClass="path" presetSubtype="0" accel="50000" decel="50000" fill="hold" nodeType="withEffect">
                                  <p:stCondLst>
                                    <p:cond delay="0"/>
                                  </p:stCondLst>
                                  <p:childTnLst>
                                    <p:animMotion origin="layout" path="M 4.16667E-6 4.07407E-6 L -0.14571 0.04814 " pathEditMode="relative" rAng="0" ptsTypes="AA">
                                      <p:cBhvr>
                                        <p:cTn id="21" dur="2000" fill="hold"/>
                                        <p:tgtEl>
                                          <p:spTgt spid="5"/>
                                        </p:tgtEl>
                                        <p:attrNameLst>
                                          <p:attrName>ppt_x</p:attrName>
                                          <p:attrName>ppt_y</p:attrName>
                                        </p:attrNameLst>
                                      </p:cBhvr>
                                      <p:rCtr x="-7292" y="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1">
            <a:extLst>
              <a:ext uri="{FF2B5EF4-FFF2-40B4-BE49-F238E27FC236}">
                <a16:creationId xmlns:a16="http://schemas.microsoft.com/office/drawing/2014/main" id="{FE06F2EE-0B1F-44D8-93C2-179993F6AE9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11.</a:t>
            </a:r>
            <a:fld id="{CD0B6DB5-1CA5-4DBD-A600-B8B01DF2115A}" type="slidenum">
              <a:rPr lang="en-US" altLang="en-US" sz="2000" baseline="0">
                <a:solidFill>
                  <a:schemeClr val="bg2"/>
                </a:solidFill>
              </a:rPr>
              <a:pPr/>
              <a:t>86</a:t>
            </a:fld>
            <a:endParaRPr lang="en-US" altLang="en-US" sz="2000" baseline="0">
              <a:solidFill>
                <a:schemeClr val="bg2"/>
              </a:solidFill>
            </a:endParaRPr>
          </a:p>
        </p:txBody>
      </p:sp>
      <p:sp>
        <p:nvSpPr>
          <p:cNvPr id="101379" name="Text Box 2">
            <a:extLst>
              <a:ext uri="{FF2B5EF4-FFF2-40B4-BE49-F238E27FC236}">
                <a16:creationId xmlns:a16="http://schemas.microsoft.com/office/drawing/2014/main" id="{D211C0A3-DFEF-4DA1-8268-C7CC19ABF91A}"/>
              </a:ext>
            </a:extLst>
          </p:cNvPr>
          <p:cNvSpPr txBox="1">
            <a:spLocks noChangeArrowheads="1"/>
          </p:cNvSpPr>
          <p:nvPr/>
        </p:nvSpPr>
        <p:spPr bwMode="auto">
          <a:xfrm>
            <a:off x="1828801" y="152400"/>
            <a:ext cx="47804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dirty="0">
                <a:solidFill>
                  <a:srgbClr val="C00000"/>
                </a:solidFill>
                <a:latin typeface="Times New Roman" panose="02020603050405020304" pitchFamily="18" charset="0"/>
              </a:rPr>
              <a:t>Algorithm:</a:t>
            </a:r>
            <a:r>
              <a:rPr lang="en-US" altLang="en-US" sz="2400" baseline="0" dirty="0">
                <a:solidFill>
                  <a:schemeClr val="folHlink"/>
                </a:solidFill>
                <a:latin typeface="Times New Roman" panose="02020603050405020304" pitchFamily="18" charset="0"/>
              </a:rPr>
              <a:t> </a:t>
            </a:r>
            <a:r>
              <a:rPr lang="en-US" altLang="en-US" sz="2000" i="1" baseline="0" dirty="0">
                <a:latin typeface="Marcellus"/>
              </a:rPr>
              <a:t>Go-Back-N sender algorithm</a:t>
            </a:r>
          </a:p>
        </p:txBody>
      </p:sp>
      <p:pic>
        <p:nvPicPr>
          <p:cNvPr id="101380" name="Picture 3">
            <a:extLst>
              <a:ext uri="{FF2B5EF4-FFF2-40B4-BE49-F238E27FC236}">
                <a16:creationId xmlns:a16="http://schemas.microsoft.com/office/drawing/2014/main" id="{8467027B-DDB2-46D3-A80B-89CE1170AE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648" y="614065"/>
            <a:ext cx="9958704" cy="60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1" name="Rectangle 4">
            <a:extLst>
              <a:ext uri="{FF2B5EF4-FFF2-40B4-BE49-F238E27FC236}">
                <a16:creationId xmlns:a16="http://schemas.microsoft.com/office/drawing/2014/main" id="{4FCA75D9-C2CA-4872-8EA3-2426890C6980}"/>
              </a:ext>
            </a:extLst>
          </p:cNvPr>
          <p:cNvSpPr>
            <a:spLocks noChangeArrowheads="1"/>
          </p:cNvSpPr>
          <p:nvPr/>
        </p:nvSpPr>
        <p:spPr bwMode="auto">
          <a:xfrm>
            <a:off x="10104121" y="6291530"/>
            <a:ext cx="1808508"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dirty="0">
                <a:solidFill>
                  <a:schemeClr val="hlink"/>
                </a:solidFill>
              </a:rPr>
              <a:t>(continues..)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1">
            <a:extLst>
              <a:ext uri="{FF2B5EF4-FFF2-40B4-BE49-F238E27FC236}">
                <a16:creationId xmlns:a16="http://schemas.microsoft.com/office/drawing/2014/main" id="{F872A218-B12C-4D1C-942F-07FDD43BE9D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11.</a:t>
            </a:r>
            <a:fld id="{415FBB1C-AC0A-47E3-81A9-65628D7939FE}" type="slidenum">
              <a:rPr lang="en-US" altLang="en-US" sz="2000" baseline="0">
                <a:solidFill>
                  <a:schemeClr val="bg2"/>
                </a:solidFill>
              </a:rPr>
              <a:pPr/>
              <a:t>87</a:t>
            </a:fld>
            <a:endParaRPr lang="en-US" altLang="en-US" sz="2000" baseline="0">
              <a:solidFill>
                <a:schemeClr val="bg2"/>
              </a:solidFill>
            </a:endParaRPr>
          </a:p>
        </p:txBody>
      </p:sp>
      <p:sp>
        <p:nvSpPr>
          <p:cNvPr id="103427" name="Text Box 2">
            <a:extLst>
              <a:ext uri="{FF2B5EF4-FFF2-40B4-BE49-F238E27FC236}">
                <a16:creationId xmlns:a16="http://schemas.microsoft.com/office/drawing/2014/main" id="{3BA3F778-690E-49A7-95CB-B1722EF8F15C}"/>
              </a:ext>
            </a:extLst>
          </p:cNvPr>
          <p:cNvSpPr txBox="1">
            <a:spLocks noChangeArrowheads="1"/>
          </p:cNvSpPr>
          <p:nvPr/>
        </p:nvSpPr>
        <p:spPr bwMode="auto">
          <a:xfrm>
            <a:off x="1819276" y="0"/>
            <a:ext cx="4947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dirty="0">
                <a:solidFill>
                  <a:srgbClr val="C00000"/>
                </a:solidFill>
                <a:latin typeface="Times New Roman" panose="02020603050405020304" pitchFamily="18" charset="0"/>
              </a:rPr>
              <a:t>Algorithm:  </a:t>
            </a:r>
            <a:r>
              <a:rPr lang="en-US" altLang="en-US" sz="2000" i="1" baseline="0" dirty="0">
                <a:latin typeface="Marcellus"/>
              </a:rPr>
              <a:t>Go-Back-N sender algorithm </a:t>
            </a:r>
          </a:p>
        </p:txBody>
      </p:sp>
      <p:pic>
        <p:nvPicPr>
          <p:cNvPr id="103428" name="Picture 4">
            <a:extLst>
              <a:ext uri="{FF2B5EF4-FFF2-40B4-BE49-F238E27FC236}">
                <a16:creationId xmlns:a16="http://schemas.microsoft.com/office/drawing/2014/main" id="{1A2A8B28-874A-4260-A7BA-7EFB291847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021" y="777875"/>
            <a:ext cx="9979958"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Rectangle 5">
            <a:extLst>
              <a:ext uri="{FF2B5EF4-FFF2-40B4-BE49-F238E27FC236}">
                <a16:creationId xmlns:a16="http://schemas.microsoft.com/office/drawing/2014/main" id="{2DDD36A4-875F-4663-8C77-DAAC5D9E0E31}"/>
              </a:ext>
            </a:extLst>
          </p:cNvPr>
          <p:cNvSpPr>
            <a:spLocks noChangeArrowheads="1"/>
          </p:cNvSpPr>
          <p:nvPr/>
        </p:nvSpPr>
        <p:spPr bwMode="auto">
          <a:xfrm>
            <a:off x="8801101" y="-76200"/>
            <a:ext cx="1672253"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a:solidFill>
                  <a:schemeClr val="hlink"/>
                </a:solidFill>
              </a:rPr>
              <a:t>(continued)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1">
            <a:extLst>
              <a:ext uri="{FF2B5EF4-FFF2-40B4-BE49-F238E27FC236}">
                <a16:creationId xmlns:a16="http://schemas.microsoft.com/office/drawing/2014/main" id="{55C12725-7FAE-48EE-ADB2-0F46F129C76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11.</a:t>
            </a:r>
            <a:fld id="{6332DE3A-3D8C-4038-AFA5-ED158F8C8070}" type="slidenum">
              <a:rPr lang="en-US" altLang="en-US" sz="2000" baseline="0">
                <a:solidFill>
                  <a:schemeClr val="bg2"/>
                </a:solidFill>
              </a:rPr>
              <a:pPr/>
              <a:t>88</a:t>
            </a:fld>
            <a:endParaRPr lang="en-US" altLang="en-US" sz="2000" baseline="0">
              <a:solidFill>
                <a:schemeClr val="bg2"/>
              </a:solidFill>
            </a:endParaRPr>
          </a:p>
        </p:txBody>
      </p:sp>
      <p:sp>
        <p:nvSpPr>
          <p:cNvPr id="105475" name="Text Box 2">
            <a:extLst>
              <a:ext uri="{FF2B5EF4-FFF2-40B4-BE49-F238E27FC236}">
                <a16:creationId xmlns:a16="http://schemas.microsoft.com/office/drawing/2014/main" id="{8890A116-43D3-4EA7-84C5-8728006B58B1}"/>
              </a:ext>
            </a:extLst>
          </p:cNvPr>
          <p:cNvSpPr txBox="1">
            <a:spLocks noChangeArrowheads="1"/>
          </p:cNvSpPr>
          <p:nvPr/>
        </p:nvSpPr>
        <p:spPr bwMode="auto">
          <a:xfrm>
            <a:off x="1752601" y="152400"/>
            <a:ext cx="4947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dirty="0">
                <a:solidFill>
                  <a:srgbClr val="C00000"/>
                </a:solidFill>
                <a:latin typeface="Times New Roman" panose="02020603050405020304" pitchFamily="18" charset="0"/>
              </a:rPr>
              <a:t>Algorithm: </a:t>
            </a:r>
            <a:r>
              <a:rPr lang="en-US" altLang="en-US" sz="2000" i="1" baseline="0" dirty="0">
                <a:latin typeface="Marcellus"/>
              </a:rPr>
              <a:t>Go-Back-N receiver algorithm</a:t>
            </a:r>
          </a:p>
        </p:txBody>
      </p:sp>
      <p:pic>
        <p:nvPicPr>
          <p:cNvPr id="105476" name="Picture 3">
            <a:extLst>
              <a:ext uri="{FF2B5EF4-FFF2-40B4-BE49-F238E27FC236}">
                <a16:creationId xmlns:a16="http://schemas.microsoft.com/office/drawing/2014/main" id="{3B4FB566-3E73-49B1-A9C6-15E254CA97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614065"/>
            <a:ext cx="10149840" cy="615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2" name="TextBox 11">
            <a:extLst>
              <a:ext uri="{FF2B5EF4-FFF2-40B4-BE49-F238E27FC236}">
                <a16:creationId xmlns:a16="http://schemas.microsoft.com/office/drawing/2014/main" id="{D158131C-0631-4C38-8C91-6AD97407B600}"/>
              </a:ext>
            </a:extLst>
          </p:cNvPr>
          <p:cNvSpPr txBox="1"/>
          <p:nvPr/>
        </p:nvSpPr>
        <p:spPr>
          <a:xfrm>
            <a:off x="683513" y="1061277"/>
            <a:ext cx="10824974" cy="4401205"/>
          </a:xfrm>
          <a:prstGeom prst="rect">
            <a:avLst/>
          </a:prstGeom>
          <a:noFill/>
        </p:spPr>
        <p:txBody>
          <a:bodyPr wrap="square">
            <a:spAutoFit/>
          </a:bodyPr>
          <a:lstStyle/>
          <a:p>
            <a:r>
              <a:rPr lang="en-US" sz="2800" i="1" dirty="0">
                <a:solidFill>
                  <a:srgbClr val="D00000"/>
                </a:solidFill>
              </a:rPr>
              <a:t>Example:</a:t>
            </a:r>
          </a:p>
          <a:p>
            <a:pPr marL="457200" indent="-457200">
              <a:buFont typeface="Arial" panose="020B0604020202020204" pitchFamily="34" charset="0"/>
              <a:buChar char="•"/>
            </a:pPr>
            <a:r>
              <a:rPr lang="en-US" sz="2800" i="1" dirty="0"/>
              <a:t>The physical layer must wait until this event is completed and the data link layer goes back to its sleeping state. </a:t>
            </a:r>
          </a:p>
          <a:p>
            <a:pPr marL="457200" indent="-457200">
              <a:buFont typeface="Arial" panose="020B0604020202020204" pitchFamily="34" charset="0"/>
              <a:buChar char="•"/>
            </a:pPr>
            <a:endParaRPr lang="en-US" sz="2800" i="1" dirty="0"/>
          </a:p>
          <a:p>
            <a:pPr marL="457200" indent="-457200">
              <a:buFont typeface="Arial" panose="020B0604020202020204" pitchFamily="34" charset="0"/>
              <a:buChar char="•"/>
            </a:pPr>
            <a:r>
              <a:rPr lang="en-US" sz="2800" i="1" dirty="0"/>
              <a:t>We have shown a vertical line to indicate the delay. It is the same story with ACK 3; but when ACK 3 arrives, the sender is busy responding to ACK 2. It happens again when ACK 4 arrives. </a:t>
            </a:r>
          </a:p>
          <a:p>
            <a:pPr marL="457200" indent="-457200">
              <a:buFont typeface="Arial" panose="020B0604020202020204" pitchFamily="34" charset="0"/>
              <a:buChar char="•"/>
            </a:pPr>
            <a:endParaRPr lang="en-US" sz="2800" i="1" dirty="0"/>
          </a:p>
          <a:p>
            <a:pPr marL="457200" indent="-457200">
              <a:buFont typeface="Arial" panose="020B0604020202020204" pitchFamily="34" charset="0"/>
              <a:buChar char="•"/>
            </a:pPr>
            <a:r>
              <a:rPr lang="en-US" sz="2800" i="1" dirty="0"/>
              <a:t>Note that before the second timer expires, all outstanding frames have been sent and the timer is stopped.</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Go-Back-N ARQ </a:t>
            </a:r>
            <a:endParaRPr lang="en-US" sz="3600" i="1" dirty="0">
              <a:solidFill>
                <a:srgbClr val="C00000"/>
              </a:solidFill>
              <a:latin typeface="Marcellus" panose="020E0602050203020307" pitchFamily="34" charset="0"/>
            </a:endParaRPr>
          </a:p>
        </p:txBody>
      </p:sp>
    </p:spTree>
    <p:extLst>
      <p:ext uri="{BB962C8B-B14F-4D97-AF65-F5344CB8AC3E}">
        <p14:creationId xmlns:p14="http://schemas.microsoft.com/office/powerpoint/2010/main" val="299956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A2AFA-9E80-4F87-B3B2-19708553D0D5}"/>
              </a:ext>
            </a:extLst>
          </p:cNvPr>
          <p:cNvSpPr>
            <a:spLocks noGrp="1"/>
          </p:cNvSpPr>
          <p:nvPr>
            <p:ph type="title"/>
          </p:nvPr>
        </p:nvSpPr>
        <p:spPr>
          <a:xfrm>
            <a:off x="2395175" y="81689"/>
            <a:ext cx="7231533" cy="1325563"/>
          </a:xfrm>
        </p:spPr>
        <p:txBody>
          <a:bodyPr>
            <a:normAutofit/>
          </a:bodyPr>
          <a:lstStyle/>
          <a:p>
            <a:pPr algn="ctr"/>
            <a:r>
              <a:rPr lang="en-US" sz="3600" b="1" dirty="0">
                <a:solidFill>
                  <a:srgbClr val="C00000"/>
                </a:solidFill>
                <a:latin typeface="Marcellus" panose="020E0602050203020307" pitchFamily="34" charset="0"/>
              </a:rPr>
              <a:t>Detection Versus Correction</a:t>
            </a:r>
            <a:endParaRPr lang="en-US" sz="3600" b="1" dirty="0"/>
          </a:p>
        </p:txBody>
      </p:sp>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156636" y="300221"/>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50832" y="5835859"/>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550832" y="1709788"/>
            <a:ext cx="10315074" cy="44870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lumMod val="85000"/>
                    <a:lumOff val="15000"/>
                  </a:schemeClr>
                </a:solidFill>
                <a:latin typeface="Marcellus" panose="020E0602050203020307" pitchFamily="34" charset="0"/>
              </a:rPr>
              <a:t>Correction of errors is more difficult than the detection.</a:t>
            </a:r>
          </a:p>
          <a:p>
            <a:pPr marL="0" indent="0">
              <a:buNone/>
            </a:pPr>
            <a:r>
              <a:rPr lang="en-US" sz="3200" dirty="0">
                <a:solidFill>
                  <a:schemeClr val="tx1">
                    <a:lumMod val="85000"/>
                    <a:lumOff val="15000"/>
                  </a:schemeClr>
                </a:solidFill>
                <a:latin typeface="Marcellus" panose="020E0602050203020307" pitchFamily="34" charset="0"/>
              </a:rPr>
              <a:t> </a:t>
            </a:r>
          </a:p>
          <a:p>
            <a:r>
              <a:rPr lang="en-US" sz="3200" dirty="0">
                <a:solidFill>
                  <a:schemeClr val="tx1">
                    <a:lumMod val="85000"/>
                    <a:lumOff val="15000"/>
                  </a:schemeClr>
                </a:solidFill>
                <a:latin typeface="Marcellus" panose="020E0602050203020307" pitchFamily="34" charset="0"/>
              </a:rPr>
              <a:t>In </a:t>
            </a:r>
            <a:r>
              <a:rPr lang="en-US" sz="3200" b="1" i="1" dirty="0">
                <a:solidFill>
                  <a:schemeClr val="tx1">
                    <a:lumMod val="85000"/>
                    <a:lumOff val="15000"/>
                  </a:schemeClr>
                </a:solidFill>
                <a:latin typeface="Marcellus" panose="020E0602050203020307" pitchFamily="34" charset="0"/>
              </a:rPr>
              <a:t>error detection</a:t>
            </a:r>
            <a:r>
              <a:rPr lang="en-US" sz="3200" dirty="0">
                <a:solidFill>
                  <a:schemeClr val="tx1">
                    <a:lumMod val="85000"/>
                    <a:lumOff val="15000"/>
                  </a:schemeClr>
                </a:solidFill>
                <a:latin typeface="Marcellus" panose="020E0602050203020307" pitchFamily="34" charset="0"/>
              </a:rPr>
              <a:t>, we are looking only to see if any error has occurred. The answer is a simple yes or no.</a:t>
            </a:r>
          </a:p>
          <a:p>
            <a:endParaRPr lang="en-US" sz="3200" dirty="0">
              <a:solidFill>
                <a:schemeClr val="tx1">
                  <a:lumMod val="85000"/>
                  <a:lumOff val="15000"/>
                </a:schemeClr>
              </a:solidFill>
              <a:latin typeface="Marcellus" panose="020E0602050203020307" pitchFamily="34" charset="0"/>
            </a:endParaRPr>
          </a:p>
          <a:p>
            <a:r>
              <a:rPr lang="en-US" sz="3200" dirty="0">
                <a:solidFill>
                  <a:schemeClr val="tx1">
                    <a:lumMod val="85000"/>
                    <a:lumOff val="15000"/>
                  </a:schemeClr>
                </a:solidFill>
                <a:latin typeface="Marcellus" panose="020E0602050203020307" pitchFamily="34" charset="0"/>
              </a:rPr>
              <a:t>In </a:t>
            </a:r>
            <a:r>
              <a:rPr lang="en-US" sz="3200" b="1" i="1" dirty="0">
                <a:solidFill>
                  <a:schemeClr val="tx1">
                    <a:lumMod val="85000"/>
                    <a:lumOff val="15000"/>
                  </a:schemeClr>
                </a:solidFill>
                <a:latin typeface="Marcellus" panose="020E0602050203020307" pitchFamily="34" charset="0"/>
              </a:rPr>
              <a:t>error correction</a:t>
            </a:r>
            <a:r>
              <a:rPr lang="en-US" sz="3200" dirty="0">
                <a:solidFill>
                  <a:schemeClr val="tx1">
                    <a:lumMod val="85000"/>
                    <a:lumOff val="15000"/>
                  </a:schemeClr>
                </a:solidFill>
                <a:latin typeface="Marcellus" panose="020E0602050203020307" pitchFamily="34" charset="0"/>
              </a:rPr>
              <a:t>, we need to know the exact number of bits that are corrupted and their location in the message.</a:t>
            </a:r>
          </a:p>
        </p:txBody>
      </p:sp>
    </p:spTree>
    <p:extLst>
      <p:ext uri="{BB962C8B-B14F-4D97-AF65-F5344CB8AC3E}">
        <p14:creationId xmlns:p14="http://schemas.microsoft.com/office/powerpoint/2010/main" val="27832877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683513" y="1348828"/>
            <a:ext cx="10315074" cy="1568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ltLang="en-US" dirty="0"/>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Go-Back-N ARQ </a:t>
            </a:r>
            <a:endParaRPr lang="en-US" sz="3600" i="1" dirty="0">
              <a:solidFill>
                <a:srgbClr val="C00000"/>
              </a:solidFill>
              <a:latin typeface="Marcellus" panose="020E0602050203020307" pitchFamily="34" charset="0"/>
            </a:endParaRPr>
          </a:p>
        </p:txBody>
      </p:sp>
      <p:pic>
        <p:nvPicPr>
          <p:cNvPr id="11" name="Picture 10">
            <a:extLst>
              <a:ext uri="{FF2B5EF4-FFF2-40B4-BE49-F238E27FC236}">
                <a16:creationId xmlns:a16="http://schemas.microsoft.com/office/drawing/2014/main" id="{459E0DB2-6ED6-4AA6-BF08-5554732FF0C8}"/>
              </a:ext>
            </a:extLst>
          </p:cNvPr>
          <p:cNvPicPr>
            <a:picLocks noChangeAspect="1"/>
          </p:cNvPicPr>
          <p:nvPr/>
        </p:nvPicPr>
        <p:blipFill>
          <a:blip r:embed="rId7"/>
          <a:stretch>
            <a:fillRect/>
          </a:stretch>
        </p:blipFill>
        <p:spPr>
          <a:xfrm>
            <a:off x="399278" y="819953"/>
            <a:ext cx="9826478" cy="5865269"/>
          </a:xfrm>
          <a:prstGeom prst="rect">
            <a:avLst/>
          </a:prstGeom>
        </p:spPr>
      </p:pic>
    </p:spTree>
    <p:extLst>
      <p:ext uri="{BB962C8B-B14F-4D97-AF65-F5344CB8AC3E}">
        <p14:creationId xmlns:p14="http://schemas.microsoft.com/office/powerpoint/2010/main" val="395682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sp>
        <p:nvSpPr>
          <p:cNvPr id="11" name="TextBox 10">
            <a:extLst>
              <a:ext uri="{FF2B5EF4-FFF2-40B4-BE49-F238E27FC236}">
                <a16:creationId xmlns:a16="http://schemas.microsoft.com/office/drawing/2014/main" id="{C7F0FB94-23BA-4BBC-997D-99A0F7CD7081}"/>
              </a:ext>
            </a:extLst>
          </p:cNvPr>
          <p:cNvSpPr txBox="1"/>
          <p:nvPr/>
        </p:nvSpPr>
        <p:spPr>
          <a:xfrm>
            <a:off x="607313" y="1407601"/>
            <a:ext cx="10179152" cy="4401205"/>
          </a:xfrm>
          <a:prstGeom prst="rect">
            <a:avLst/>
          </a:prstGeom>
          <a:noFill/>
        </p:spPr>
        <p:txBody>
          <a:bodyPr wrap="square">
            <a:spAutoFit/>
          </a:bodyPr>
          <a:lstStyle/>
          <a:p>
            <a:pPr marL="457200" indent="-457200">
              <a:buFont typeface="Arial" panose="020B0604020202020204" pitchFamily="34" charset="0"/>
              <a:buChar char="•"/>
            </a:pPr>
            <a:r>
              <a:rPr lang="en-US" sz="2800" dirty="0"/>
              <a:t>Go-Back-N ARQ simplifies the process at the receiver site.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receiver keeps track of only one variable, and there is no need to buffer out-of-order frames; they are simply discarded.</a:t>
            </a:r>
          </a:p>
          <a:p>
            <a:r>
              <a:rPr lang="en-US" sz="2800" dirty="0"/>
              <a:t> </a:t>
            </a:r>
          </a:p>
          <a:p>
            <a:pPr marL="457200" indent="-457200">
              <a:buFont typeface="Arial" panose="020B0604020202020204" pitchFamily="34" charset="0"/>
              <a:buChar char="•"/>
            </a:pPr>
            <a:r>
              <a:rPr lang="en-US" sz="2800" dirty="0"/>
              <a:t>However, this protocol is very inefficient for a noisy link.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In a noisy link a frame has a higher probability of damage, which means the resending of multiple frames. This resending uses up the bandwidth and slows down the transmission. </a:t>
            </a:r>
            <a:endParaRPr lang="en-IN" sz="2800" dirty="0"/>
          </a:p>
        </p:txBody>
      </p:sp>
    </p:spTree>
    <p:extLst>
      <p:ext uri="{BB962C8B-B14F-4D97-AF65-F5344CB8AC3E}">
        <p14:creationId xmlns:p14="http://schemas.microsoft.com/office/powerpoint/2010/main" val="7834025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2"/>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2"/>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5"/>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sp>
        <p:nvSpPr>
          <p:cNvPr id="11" name="TextBox 10">
            <a:extLst>
              <a:ext uri="{FF2B5EF4-FFF2-40B4-BE49-F238E27FC236}">
                <a16:creationId xmlns:a16="http://schemas.microsoft.com/office/drawing/2014/main" id="{C7F0FB94-23BA-4BBC-997D-99A0F7CD7081}"/>
              </a:ext>
            </a:extLst>
          </p:cNvPr>
          <p:cNvSpPr txBox="1"/>
          <p:nvPr/>
        </p:nvSpPr>
        <p:spPr>
          <a:xfrm>
            <a:off x="607313" y="1407601"/>
            <a:ext cx="10179152" cy="3970318"/>
          </a:xfrm>
          <a:prstGeom prst="rect">
            <a:avLst/>
          </a:prstGeom>
          <a:noFill/>
        </p:spPr>
        <p:txBody>
          <a:bodyPr wrap="square">
            <a:spAutoFit/>
          </a:bodyPr>
          <a:lstStyle/>
          <a:p>
            <a:pPr marL="457200" indent="-457200">
              <a:buFont typeface="Arial" panose="020B0604020202020204" pitchFamily="34" charset="0"/>
              <a:buChar char="•"/>
            </a:pPr>
            <a:r>
              <a:rPr lang="en-US" sz="2800" dirty="0"/>
              <a:t>Mechanism that does not resend N frames when just one frame is damaged; only the damaged frame is resent.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More efficient for noisy links, but the processing at the receiver is more complex.</a:t>
            </a:r>
          </a:p>
          <a:p>
            <a:endParaRPr lang="en-US" sz="2800" dirty="0"/>
          </a:p>
          <a:p>
            <a:pPr marL="457200" indent="-457200">
              <a:buFont typeface="Arial" panose="020B0604020202020204" pitchFamily="34" charset="0"/>
              <a:buChar char="•"/>
            </a:pPr>
            <a:r>
              <a:rPr lang="en-US" sz="2800" dirty="0"/>
              <a:t>the size of the </a:t>
            </a:r>
            <a:r>
              <a:rPr lang="en-US" sz="2800" b="1" dirty="0">
                <a:solidFill>
                  <a:srgbClr val="C00000"/>
                </a:solidFill>
              </a:rPr>
              <a:t>send window </a:t>
            </a:r>
            <a:r>
              <a:rPr lang="en-US" sz="2800" dirty="0"/>
              <a:t>is much smaller; it is </a:t>
            </a:r>
            <a:r>
              <a:rPr lang="en-US" sz="2800" b="1" dirty="0">
                <a:solidFill>
                  <a:srgbClr val="C00000"/>
                </a:solidFill>
              </a:rPr>
              <a:t>2</a:t>
            </a:r>
            <a:r>
              <a:rPr lang="en-US" sz="2800" b="1" baseline="30000" dirty="0">
                <a:solidFill>
                  <a:srgbClr val="C00000"/>
                </a:solidFill>
              </a:rPr>
              <a:t>m- 1</a:t>
            </a:r>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sizes of the </a:t>
            </a:r>
            <a:r>
              <a:rPr lang="en-US" sz="2800" b="1" dirty="0">
                <a:solidFill>
                  <a:srgbClr val="C00000"/>
                </a:solidFill>
              </a:rPr>
              <a:t>send window and receive window are the same</a:t>
            </a:r>
            <a:r>
              <a:rPr lang="en-US" sz="2800" dirty="0">
                <a:solidFill>
                  <a:srgbClr val="C00000"/>
                </a:solidFill>
              </a:rPr>
              <a:t>.</a:t>
            </a:r>
            <a:endParaRPr lang="en-IN" sz="2800" dirty="0">
              <a:solidFill>
                <a:srgbClr val="C00000"/>
              </a:solidFill>
            </a:endParaRPr>
          </a:p>
        </p:txBody>
      </p:sp>
    </p:spTree>
    <p:extLst>
      <p:ext uri="{BB962C8B-B14F-4D97-AF65-F5344CB8AC3E}">
        <p14:creationId xmlns:p14="http://schemas.microsoft.com/office/powerpoint/2010/main" val="4309743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256793" y="1278218"/>
            <a:ext cx="5839207" cy="55895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dirty="0">
                <a:solidFill>
                  <a:srgbClr val="C00000"/>
                </a:solidFill>
              </a:rPr>
              <a:t>Send window for Selective Repeat ARQ:</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pic>
        <p:nvPicPr>
          <p:cNvPr id="3" name="Picture 2">
            <a:extLst>
              <a:ext uri="{FF2B5EF4-FFF2-40B4-BE49-F238E27FC236}">
                <a16:creationId xmlns:a16="http://schemas.microsoft.com/office/drawing/2014/main" id="{B61221A2-06D7-4EA1-9B26-88F42D3D7B1A}"/>
              </a:ext>
            </a:extLst>
          </p:cNvPr>
          <p:cNvPicPr>
            <a:picLocks noChangeAspect="1"/>
          </p:cNvPicPr>
          <p:nvPr/>
        </p:nvPicPr>
        <p:blipFill>
          <a:blip r:embed="rId7"/>
          <a:stretch>
            <a:fillRect/>
          </a:stretch>
        </p:blipFill>
        <p:spPr>
          <a:xfrm>
            <a:off x="472440" y="2310286"/>
            <a:ext cx="10728960" cy="2596993"/>
          </a:xfrm>
          <a:prstGeom prst="rect">
            <a:avLst/>
          </a:prstGeom>
        </p:spPr>
      </p:pic>
    </p:spTree>
    <p:extLst>
      <p:ext uri="{BB962C8B-B14F-4D97-AF65-F5344CB8AC3E}">
        <p14:creationId xmlns:p14="http://schemas.microsoft.com/office/powerpoint/2010/main" val="41120175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0" name="Subtitle 2">
            <a:extLst>
              <a:ext uri="{FF2B5EF4-FFF2-40B4-BE49-F238E27FC236}">
                <a16:creationId xmlns:a16="http://schemas.microsoft.com/office/drawing/2014/main" id="{EC8EF798-510F-46B5-9E56-690162E17571}"/>
              </a:ext>
            </a:extLst>
          </p:cNvPr>
          <p:cNvSpPr txBox="1">
            <a:spLocks/>
          </p:cNvSpPr>
          <p:nvPr/>
        </p:nvSpPr>
        <p:spPr>
          <a:xfrm>
            <a:off x="256793" y="1278218"/>
            <a:ext cx="5839207" cy="55895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dirty="0">
                <a:solidFill>
                  <a:srgbClr val="C00000"/>
                </a:solidFill>
              </a:rPr>
              <a:t>Receive window for Selective Repeat ARQ:</a:t>
            </a:r>
          </a:p>
        </p:txBody>
      </p:sp>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pic>
        <p:nvPicPr>
          <p:cNvPr id="12" name="Picture 11">
            <a:extLst>
              <a:ext uri="{FF2B5EF4-FFF2-40B4-BE49-F238E27FC236}">
                <a16:creationId xmlns:a16="http://schemas.microsoft.com/office/drawing/2014/main" id="{8FBD32DA-C165-4639-B40F-5A97B08E75BD}"/>
              </a:ext>
            </a:extLst>
          </p:cNvPr>
          <p:cNvPicPr>
            <a:picLocks noChangeAspect="1"/>
          </p:cNvPicPr>
          <p:nvPr/>
        </p:nvPicPr>
        <p:blipFill>
          <a:blip r:embed="rId7"/>
          <a:stretch>
            <a:fillRect/>
          </a:stretch>
        </p:blipFill>
        <p:spPr>
          <a:xfrm>
            <a:off x="899160" y="2368204"/>
            <a:ext cx="10149839" cy="2798156"/>
          </a:xfrm>
          <a:prstGeom prst="rect">
            <a:avLst/>
          </a:prstGeom>
        </p:spPr>
      </p:pic>
    </p:spTree>
    <p:extLst>
      <p:ext uri="{BB962C8B-B14F-4D97-AF65-F5344CB8AC3E}">
        <p14:creationId xmlns:p14="http://schemas.microsoft.com/office/powerpoint/2010/main" val="20695238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pic>
        <p:nvPicPr>
          <p:cNvPr id="11" name="Picture 10">
            <a:extLst>
              <a:ext uri="{FF2B5EF4-FFF2-40B4-BE49-F238E27FC236}">
                <a16:creationId xmlns:a16="http://schemas.microsoft.com/office/drawing/2014/main" id="{1EAF3BB5-F612-43B5-8228-C16676CEE50E}"/>
              </a:ext>
            </a:extLst>
          </p:cNvPr>
          <p:cNvPicPr>
            <a:picLocks noChangeAspect="1"/>
          </p:cNvPicPr>
          <p:nvPr/>
        </p:nvPicPr>
        <p:blipFill>
          <a:blip r:embed="rId7"/>
          <a:stretch>
            <a:fillRect/>
          </a:stretch>
        </p:blipFill>
        <p:spPr>
          <a:xfrm>
            <a:off x="1524000" y="816637"/>
            <a:ext cx="8701755" cy="5765736"/>
          </a:xfrm>
          <a:prstGeom prst="rect">
            <a:avLst/>
          </a:prstGeom>
        </p:spPr>
      </p:pic>
    </p:spTree>
    <p:extLst>
      <p:ext uri="{BB962C8B-B14F-4D97-AF65-F5344CB8AC3E}">
        <p14:creationId xmlns:p14="http://schemas.microsoft.com/office/powerpoint/2010/main" val="40634470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pic>
        <p:nvPicPr>
          <p:cNvPr id="3" name="Picture 2">
            <a:extLst>
              <a:ext uri="{FF2B5EF4-FFF2-40B4-BE49-F238E27FC236}">
                <a16:creationId xmlns:a16="http://schemas.microsoft.com/office/drawing/2014/main" id="{E577AE4B-0110-4AEA-B158-12EE972C496A}"/>
              </a:ext>
            </a:extLst>
          </p:cNvPr>
          <p:cNvPicPr>
            <a:picLocks noChangeAspect="1"/>
          </p:cNvPicPr>
          <p:nvPr/>
        </p:nvPicPr>
        <p:blipFill>
          <a:blip r:embed="rId7"/>
          <a:stretch>
            <a:fillRect/>
          </a:stretch>
        </p:blipFill>
        <p:spPr>
          <a:xfrm>
            <a:off x="1632274" y="1866715"/>
            <a:ext cx="8541236" cy="4639458"/>
          </a:xfrm>
          <a:prstGeom prst="rect">
            <a:avLst/>
          </a:prstGeom>
        </p:spPr>
      </p:pic>
      <p:sp>
        <p:nvSpPr>
          <p:cNvPr id="5" name="Subtitle 2">
            <a:extLst>
              <a:ext uri="{FF2B5EF4-FFF2-40B4-BE49-F238E27FC236}">
                <a16:creationId xmlns:a16="http://schemas.microsoft.com/office/drawing/2014/main" id="{C24CD5F3-C0D2-4093-9C27-23E647DC1B70}"/>
              </a:ext>
            </a:extLst>
          </p:cNvPr>
          <p:cNvSpPr txBox="1">
            <a:spLocks/>
          </p:cNvSpPr>
          <p:nvPr/>
        </p:nvSpPr>
        <p:spPr>
          <a:xfrm>
            <a:off x="256793" y="1278218"/>
            <a:ext cx="5839207" cy="5589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dirty="0">
                <a:solidFill>
                  <a:srgbClr val="C00000"/>
                </a:solidFill>
              </a:rPr>
              <a:t>Selective Repeat ARQ, window size:</a:t>
            </a:r>
          </a:p>
        </p:txBody>
      </p:sp>
    </p:spTree>
    <p:extLst>
      <p:ext uri="{BB962C8B-B14F-4D97-AF65-F5344CB8AC3E}">
        <p14:creationId xmlns:p14="http://schemas.microsoft.com/office/powerpoint/2010/main" val="31332429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sp>
        <p:nvSpPr>
          <p:cNvPr id="5" name="Subtitle 2">
            <a:extLst>
              <a:ext uri="{FF2B5EF4-FFF2-40B4-BE49-F238E27FC236}">
                <a16:creationId xmlns:a16="http://schemas.microsoft.com/office/drawing/2014/main" id="{C24CD5F3-C0D2-4093-9C27-23E647DC1B70}"/>
              </a:ext>
            </a:extLst>
          </p:cNvPr>
          <p:cNvSpPr txBox="1">
            <a:spLocks/>
          </p:cNvSpPr>
          <p:nvPr/>
        </p:nvSpPr>
        <p:spPr>
          <a:xfrm>
            <a:off x="256793" y="1278218"/>
            <a:ext cx="1678687" cy="1023022"/>
          </a:xfrm>
          <a:prstGeom prst="rect">
            <a:avLst/>
          </a:prstGeom>
          <a:solidFill>
            <a:schemeClr val="accent5">
              <a:lumMod val="20000"/>
              <a:lumOff val="8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a:solidFill>
                  <a:srgbClr val="C00000"/>
                </a:solidFill>
              </a:rPr>
              <a:t>Sender Site SR ARQ Algorithm:</a:t>
            </a:r>
          </a:p>
        </p:txBody>
      </p:sp>
      <p:pic>
        <p:nvPicPr>
          <p:cNvPr id="10" name="Picture 9">
            <a:extLst>
              <a:ext uri="{FF2B5EF4-FFF2-40B4-BE49-F238E27FC236}">
                <a16:creationId xmlns:a16="http://schemas.microsoft.com/office/drawing/2014/main" id="{FA2DADB6-5212-45F9-A24B-F28B1E0FFB52}"/>
              </a:ext>
            </a:extLst>
          </p:cNvPr>
          <p:cNvPicPr>
            <a:picLocks noChangeAspect="1"/>
          </p:cNvPicPr>
          <p:nvPr/>
        </p:nvPicPr>
        <p:blipFill>
          <a:blip r:embed="rId7"/>
          <a:stretch>
            <a:fillRect/>
          </a:stretch>
        </p:blipFill>
        <p:spPr>
          <a:xfrm>
            <a:off x="2071686" y="1061277"/>
            <a:ext cx="8913124" cy="5255207"/>
          </a:xfrm>
          <a:prstGeom prst="rect">
            <a:avLst/>
          </a:prstGeom>
        </p:spPr>
      </p:pic>
    </p:spTree>
    <p:extLst>
      <p:ext uri="{BB962C8B-B14F-4D97-AF65-F5344CB8AC3E}">
        <p14:creationId xmlns:p14="http://schemas.microsoft.com/office/powerpoint/2010/main" val="11563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pic>
        <p:nvPicPr>
          <p:cNvPr id="3" name="Picture 2">
            <a:extLst>
              <a:ext uri="{FF2B5EF4-FFF2-40B4-BE49-F238E27FC236}">
                <a16:creationId xmlns:a16="http://schemas.microsoft.com/office/drawing/2014/main" id="{987C6DA3-CDA7-4D59-967E-59BC03475352}"/>
              </a:ext>
            </a:extLst>
          </p:cNvPr>
          <p:cNvPicPr>
            <a:picLocks noChangeAspect="1"/>
          </p:cNvPicPr>
          <p:nvPr/>
        </p:nvPicPr>
        <p:blipFill>
          <a:blip r:embed="rId7"/>
          <a:stretch>
            <a:fillRect/>
          </a:stretch>
        </p:blipFill>
        <p:spPr>
          <a:xfrm>
            <a:off x="2090542" y="893521"/>
            <a:ext cx="8894835" cy="5791702"/>
          </a:xfrm>
          <a:prstGeom prst="rect">
            <a:avLst/>
          </a:prstGeom>
        </p:spPr>
      </p:pic>
      <p:sp>
        <p:nvSpPr>
          <p:cNvPr id="13" name="Subtitle 2">
            <a:extLst>
              <a:ext uri="{FF2B5EF4-FFF2-40B4-BE49-F238E27FC236}">
                <a16:creationId xmlns:a16="http://schemas.microsoft.com/office/drawing/2014/main" id="{6949E325-D321-4975-9050-64FCD71700C1}"/>
              </a:ext>
            </a:extLst>
          </p:cNvPr>
          <p:cNvSpPr txBox="1">
            <a:spLocks/>
          </p:cNvSpPr>
          <p:nvPr/>
        </p:nvSpPr>
        <p:spPr>
          <a:xfrm>
            <a:off x="256793" y="1278218"/>
            <a:ext cx="1678687" cy="1023022"/>
          </a:xfrm>
          <a:prstGeom prst="rect">
            <a:avLst/>
          </a:prstGeom>
          <a:solidFill>
            <a:schemeClr val="accent5">
              <a:lumMod val="20000"/>
              <a:lumOff val="8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a:solidFill>
                  <a:srgbClr val="C00000"/>
                </a:solidFill>
              </a:rPr>
              <a:t>Sender Site SR ARQ Algorithm:</a:t>
            </a:r>
          </a:p>
        </p:txBody>
      </p:sp>
    </p:spTree>
    <p:extLst>
      <p:ext uri="{BB962C8B-B14F-4D97-AF65-F5344CB8AC3E}">
        <p14:creationId xmlns:p14="http://schemas.microsoft.com/office/powerpoint/2010/main" val="1327773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7C2F5-D0C4-4329-8DC2-48B66EE4F515}"/>
              </a:ext>
            </a:extLst>
          </p:cNvPr>
          <p:cNvPicPr>
            <a:picLocks noChangeAspect="1"/>
          </p:cNvPicPr>
          <p:nvPr/>
        </p:nvPicPr>
        <p:blipFill>
          <a:blip r:embed="rId3"/>
          <a:stretch>
            <a:fillRect/>
          </a:stretch>
        </p:blipFill>
        <p:spPr>
          <a:xfrm>
            <a:off x="11755010" y="4869"/>
            <a:ext cx="560709" cy="6853131"/>
          </a:xfrm>
          <a:prstGeom prst="rect">
            <a:avLst/>
          </a:prstGeom>
        </p:spPr>
      </p:pic>
      <p:pic>
        <p:nvPicPr>
          <p:cNvPr id="6" name="Picture 5" descr="A close up of a logo&#10;&#10;Description automatically generated">
            <a:extLst>
              <a:ext uri="{FF2B5EF4-FFF2-40B4-BE49-F238E27FC236}">
                <a16:creationId xmlns:a16="http://schemas.microsoft.com/office/drawing/2014/main" id="{DCC476F7-1C36-4F13-84E2-E68784AD01E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931" t="33464" r="20920" b="40036"/>
          <a:stretch/>
        </p:blipFill>
        <p:spPr>
          <a:xfrm>
            <a:off x="88238" y="172777"/>
            <a:ext cx="2729507" cy="888500"/>
          </a:xfrm>
          <a:prstGeom prst="rect">
            <a:avLst/>
          </a:prstGeom>
        </p:spPr>
      </p:pic>
      <p:pic>
        <p:nvPicPr>
          <p:cNvPr id="7" name="Content Placeholder 6" descr="A close up of a sign&#10;&#10;Description automatically generated">
            <a:extLst>
              <a:ext uri="{FF2B5EF4-FFF2-40B4-BE49-F238E27FC236}">
                <a16:creationId xmlns:a16="http://schemas.microsoft.com/office/drawing/2014/main" id="{AFB8B780-B92F-4BF8-8EAF-809E1CF54073}"/>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0786465" y="5860453"/>
            <a:ext cx="968545" cy="721920"/>
          </a:xfrm>
          <a:prstGeom prst="rect">
            <a:avLst/>
          </a:prstGeom>
        </p:spPr>
      </p:pic>
      <p:pic>
        <p:nvPicPr>
          <p:cNvPr id="8" name="Picture 7">
            <a:extLst>
              <a:ext uri="{FF2B5EF4-FFF2-40B4-BE49-F238E27FC236}">
                <a16:creationId xmlns:a16="http://schemas.microsoft.com/office/drawing/2014/main" id="{B53D81E5-1798-492B-BD49-E2908F8554DF}"/>
              </a:ext>
            </a:extLst>
          </p:cNvPr>
          <p:cNvPicPr>
            <a:picLocks noChangeAspect="1"/>
          </p:cNvPicPr>
          <p:nvPr/>
        </p:nvPicPr>
        <p:blipFill>
          <a:blip r:embed="rId3"/>
          <a:stretch>
            <a:fillRect/>
          </a:stretch>
        </p:blipFill>
        <p:spPr>
          <a:xfrm rot="5400000">
            <a:off x="10586431" y="-909706"/>
            <a:ext cx="558950" cy="2338913"/>
          </a:xfrm>
          <a:prstGeom prst="rect">
            <a:avLst/>
          </a:prstGeom>
        </p:spPr>
      </p:pic>
      <p:pic>
        <p:nvPicPr>
          <p:cNvPr id="9" name="Picture 8">
            <a:extLst>
              <a:ext uri="{FF2B5EF4-FFF2-40B4-BE49-F238E27FC236}">
                <a16:creationId xmlns:a16="http://schemas.microsoft.com/office/drawing/2014/main" id="{8F7EF18E-8E2B-4217-8FBA-E64C4DA5AB5E}"/>
              </a:ext>
            </a:extLst>
          </p:cNvPr>
          <p:cNvPicPr>
            <a:picLocks noChangeAspect="1"/>
          </p:cNvPicPr>
          <p:nvPr/>
        </p:nvPicPr>
        <p:blipFill>
          <a:blip r:embed="rId6"/>
          <a:stretch>
            <a:fillRect/>
          </a:stretch>
        </p:blipFill>
        <p:spPr>
          <a:xfrm>
            <a:off x="9135739" y="-19725"/>
            <a:ext cx="560710" cy="558951"/>
          </a:xfrm>
          <a:prstGeom prst="rect">
            <a:avLst/>
          </a:prstGeom>
        </p:spPr>
      </p:pic>
      <p:sp>
        <p:nvSpPr>
          <p:cNvPr id="14" name="Title 1">
            <a:extLst>
              <a:ext uri="{FF2B5EF4-FFF2-40B4-BE49-F238E27FC236}">
                <a16:creationId xmlns:a16="http://schemas.microsoft.com/office/drawing/2014/main" id="{7775ED2F-D64C-4066-8020-0A1CB625CD00}"/>
              </a:ext>
            </a:extLst>
          </p:cNvPr>
          <p:cNvSpPr>
            <a:spLocks noGrp="1"/>
          </p:cNvSpPr>
          <p:nvPr>
            <p:ph type="title"/>
          </p:nvPr>
        </p:nvSpPr>
        <p:spPr>
          <a:xfrm>
            <a:off x="3022430" y="7300"/>
            <a:ext cx="5569579" cy="1073807"/>
          </a:xfrm>
        </p:spPr>
        <p:txBody>
          <a:bodyPr>
            <a:normAutofit/>
          </a:bodyPr>
          <a:lstStyle/>
          <a:p>
            <a:pPr algn="ctr"/>
            <a:r>
              <a:rPr lang="en-US" sz="3600" b="1" dirty="0">
                <a:solidFill>
                  <a:srgbClr val="C00000"/>
                </a:solidFill>
                <a:latin typeface="Marcellus" panose="020E0602050203020307" pitchFamily="34" charset="0"/>
              </a:rPr>
              <a:t>Selective Repeat ARQ </a:t>
            </a:r>
            <a:endParaRPr lang="en-US" sz="3600" i="1" dirty="0">
              <a:solidFill>
                <a:srgbClr val="C00000"/>
              </a:solidFill>
              <a:latin typeface="Marcellus" panose="020E0602050203020307" pitchFamily="34" charset="0"/>
            </a:endParaRPr>
          </a:p>
        </p:txBody>
      </p:sp>
      <p:pic>
        <p:nvPicPr>
          <p:cNvPr id="10" name="Picture 9">
            <a:extLst>
              <a:ext uri="{FF2B5EF4-FFF2-40B4-BE49-F238E27FC236}">
                <a16:creationId xmlns:a16="http://schemas.microsoft.com/office/drawing/2014/main" id="{5405A9F0-92C3-45E3-9F73-59A63A57D039}"/>
              </a:ext>
            </a:extLst>
          </p:cNvPr>
          <p:cNvPicPr>
            <a:picLocks noChangeAspect="1"/>
          </p:cNvPicPr>
          <p:nvPr/>
        </p:nvPicPr>
        <p:blipFill>
          <a:blip r:embed="rId7"/>
          <a:stretch>
            <a:fillRect/>
          </a:stretch>
        </p:blipFill>
        <p:spPr>
          <a:xfrm>
            <a:off x="1252873" y="2362107"/>
            <a:ext cx="8888738" cy="2133785"/>
          </a:xfrm>
          <a:prstGeom prst="rect">
            <a:avLst/>
          </a:prstGeom>
        </p:spPr>
      </p:pic>
      <p:sp>
        <p:nvSpPr>
          <p:cNvPr id="11" name="Subtitle 2">
            <a:extLst>
              <a:ext uri="{FF2B5EF4-FFF2-40B4-BE49-F238E27FC236}">
                <a16:creationId xmlns:a16="http://schemas.microsoft.com/office/drawing/2014/main" id="{7EA8EBAF-B70A-4C78-9E4B-6F58FF0A4745}"/>
              </a:ext>
            </a:extLst>
          </p:cNvPr>
          <p:cNvSpPr txBox="1">
            <a:spLocks/>
          </p:cNvSpPr>
          <p:nvPr/>
        </p:nvSpPr>
        <p:spPr>
          <a:xfrm>
            <a:off x="256793" y="1278218"/>
            <a:ext cx="4543807" cy="489622"/>
          </a:xfrm>
          <a:prstGeom prst="rect">
            <a:avLst/>
          </a:prstGeom>
          <a:solidFill>
            <a:schemeClr val="accent5">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a:solidFill>
                  <a:srgbClr val="C00000"/>
                </a:solidFill>
              </a:rPr>
              <a:t>Sender Site SR ARQ Algorithm:</a:t>
            </a:r>
          </a:p>
        </p:txBody>
      </p:sp>
    </p:spTree>
    <p:extLst>
      <p:ext uri="{BB962C8B-B14F-4D97-AF65-F5344CB8AC3E}">
        <p14:creationId xmlns:p14="http://schemas.microsoft.com/office/powerpoint/2010/main" val="25937337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CE0B9C3C005A4D962909C93A8B6D84" ma:contentTypeVersion="30" ma:contentTypeDescription="Create a new document." ma:contentTypeScope="" ma:versionID="f64863dc3bdd86403a1b544b7284a742">
  <xsd:schema xmlns:xsd="http://www.w3.org/2001/XMLSchema" xmlns:xs="http://www.w3.org/2001/XMLSchema" xmlns:p="http://schemas.microsoft.com/office/2006/metadata/properties" xmlns:ns3="973c2f27-6b72-416e-beee-a3f145943eb4" xmlns:ns4="9ccbd0f6-d61b-4d25-beb1-712984db9790" targetNamespace="http://schemas.microsoft.com/office/2006/metadata/properties" ma:root="true" ma:fieldsID="78390d09b13e9b3af6765e9d32aad1d1" ns3:_="" ns4:_="">
    <xsd:import namespace="973c2f27-6b72-416e-beee-a3f145943eb4"/>
    <xsd:import namespace="9ccbd0f6-d61b-4d25-beb1-712984db9790"/>
    <xsd:element name="properties">
      <xsd:complexType>
        <xsd:sequence>
          <xsd:element name="documentManagement">
            <xsd:complexType>
              <xsd:all>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Leaders" minOccurs="0"/>
                <xsd:element ref="ns3:Members" minOccurs="0"/>
                <xsd:element ref="ns3:Member_Groups" minOccurs="0"/>
                <xsd:element ref="ns3:Distribution_Groups" minOccurs="0"/>
                <xsd:element ref="ns3:LMS_Mappings" minOccurs="0"/>
                <xsd:element ref="ns3:Invited_Leaders" minOccurs="0"/>
                <xsd:element ref="ns3:Invited_Members" minOccurs="0"/>
                <xsd:element ref="ns3:Self_Registration_Enabled" minOccurs="0"/>
                <xsd:element ref="ns3:Has_Leaders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3c2f27-6b72-416e-beee-a3f145943eb4"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Leaders" ma:index="17"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18"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19"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Leaders" ma:index="22" nillable="true" ma:displayName="Invited Leaders" ma:internalName="Invited_Leaders">
      <xsd:simpleType>
        <xsd:restriction base="dms:Note">
          <xsd:maxLength value="255"/>
        </xsd:restriction>
      </xsd:simpleType>
    </xsd:element>
    <xsd:element name="Invited_Members" ma:index="23" nillable="true" ma:displayName="Invited Members" ma:internalName="Invited_Member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Leaders_Only_SectionGroup" ma:index="25" nillable="true" ma:displayName="Has Leaders Only SectionGroup" ma:internalName="Has_Leaders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MediaServiceMetadata" ma:index="31" nillable="true" ma:displayName="MediaServiceMetadata" ma:hidden="true" ma:internalName="MediaServiceMetadata" ma:readOnly="true">
      <xsd:simpleType>
        <xsd:restriction base="dms:Note"/>
      </xsd:simpleType>
    </xsd:element>
    <xsd:element name="MediaServiceFastMetadata" ma:index="32" nillable="true" ma:displayName="MediaServiceFastMetadata" ma:hidden="true" ma:internalName="MediaServiceFastMetadata" ma:readOnly="true">
      <xsd:simpleType>
        <xsd:restriction base="dms:Note"/>
      </xsd:simpleType>
    </xsd:element>
    <xsd:element name="MediaServiceAutoKeyPoints" ma:index="33" nillable="true" ma:displayName="MediaServiceAutoKeyPoints" ma:hidden="true" ma:internalName="MediaServiceAutoKeyPoints" ma:readOnly="true">
      <xsd:simpleType>
        <xsd:restriction base="dms:Note"/>
      </xsd:simpleType>
    </xsd:element>
    <xsd:element name="MediaServiceKeyPoints" ma:index="34" nillable="true" ma:displayName="KeyPoints" ma:internalName="MediaServiceKeyPoints" ma:readOnly="true">
      <xsd:simpleType>
        <xsd:restriction base="dms:Note">
          <xsd:maxLength value="255"/>
        </xsd:restriction>
      </xsd:simpleType>
    </xsd:element>
    <xsd:element name="MediaServiceAutoTags" ma:index="35" nillable="true" ma:displayName="Tags" ma:internalName="MediaServiceAutoTags" ma:readOnly="true">
      <xsd:simpleType>
        <xsd:restriction base="dms:Text"/>
      </xsd:simpleType>
    </xsd:element>
    <xsd:element name="MediaServiceGenerationTime" ma:index="36" nillable="true" ma:displayName="MediaServiceGenerationTime" ma:hidden="true" ma:internalName="MediaServiceGenerationTime" ma:readOnly="true">
      <xsd:simpleType>
        <xsd:restriction base="dms:Text"/>
      </xsd:simpleType>
    </xsd:element>
    <xsd:element name="MediaServiceEventHashCode" ma:index="3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cbd0f6-d61b-4d25-beb1-712984db9790" elementFormDefault="qualified">
    <xsd:import namespace="http://schemas.microsoft.com/office/2006/documentManagement/types"/>
    <xsd:import namespace="http://schemas.microsoft.com/office/infopath/2007/PartnerControls"/>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element name="SharingHintHash" ma:index="3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s_Collaboration_Space_Locked xmlns="973c2f27-6b72-416e-beee-a3f145943eb4" xsi:nil="true"/>
    <Invited_Leaders xmlns="973c2f27-6b72-416e-beee-a3f145943eb4" xsi:nil="true"/>
    <FolderType xmlns="973c2f27-6b72-416e-beee-a3f145943eb4" xsi:nil="true"/>
    <CultureName xmlns="973c2f27-6b72-416e-beee-a3f145943eb4" xsi:nil="true"/>
    <LMS_Mappings xmlns="973c2f27-6b72-416e-beee-a3f145943eb4" xsi:nil="true"/>
    <IsNotebookLocked xmlns="973c2f27-6b72-416e-beee-a3f145943eb4" xsi:nil="true"/>
    <Leaders xmlns="973c2f27-6b72-416e-beee-a3f145943eb4">
      <UserInfo>
        <DisplayName/>
        <AccountId xsi:nil="true"/>
        <AccountType/>
      </UserInfo>
    </Leaders>
    <Distribution_Groups xmlns="973c2f27-6b72-416e-beee-a3f145943eb4" xsi:nil="true"/>
    <Templates xmlns="973c2f27-6b72-416e-beee-a3f145943eb4" xsi:nil="true"/>
    <Members xmlns="973c2f27-6b72-416e-beee-a3f145943eb4">
      <UserInfo>
        <DisplayName/>
        <AccountId xsi:nil="true"/>
        <AccountType/>
      </UserInfo>
    </Members>
    <Member_Groups xmlns="973c2f27-6b72-416e-beee-a3f145943eb4">
      <UserInfo>
        <DisplayName/>
        <AccountId xsi:nil="true"/>
        <AccountType/>
      </UserInfo>
    </Member_Groups>
    <Self_Registration_Enabled xmlns="973c2f27-6b72-416e-beee-a3f145943eb4" xsi:nil="true"/>
    <Has_Leaders_Only_SectionGroup xmlns="973c2f27-6b72-416e-beee-a3f145943eb4" xsi:nil="true"/>
    <NotebookType xmlns="973c2f27-6b72-416e-beee-a3f145943eb4" xsi:nil="true"/>
    <Math_Settings xmlns="973c2f27-6b72-416e-beee-a3f145943eb4" xsi:nil="true"/>
    <AppVersion xmlns="973c2f27-6b72-416e-beee-a3f145943eb4" xsi:nil="true"/>
    <Owner xmlns="973c2f27-6b72-416e-beee-a3f145943eb4">
      <UserInfo>
        <DisplayName/>
        <AccountId xsi:nil="true"/>
        <AccountType/>
      </UserInfo>
    </Owner>
    <DefaultSectionNames xmlns="973c2f27-6b72-416e-beee-a3f145943eb4" xsi:nil="true"/>
    <Invited_Members xmlns="973c2f27-6b72-416e-beee-a3f145943eb4" xsi:nil="true"/>
    <TeamsChannelId xmlns="973c2f27-6b72-416e-beee-a3f145943eb4" xsi:nil="true"/>
  </documentManagement>
</p:properties>
</file>

<file path=customXml/itemProps1.xml><?xml version="1.0" encoding="utf-8"?>
<ds:datastoreItem xmlns:ds="http://schemas.openxmlformats.org/officeDocument/2006/customXml" ds:itemID="{ADDA2270-2AA5-4069-8EB9-C894D26C478F}">
  <ds:schemaRefs>
    <ds:schemaRef ds:uri="http://schemas.microsoft.com/office/2006/metadata/contentType"/>
    <ds:schemaRef ds:uri="http://schemas.microsoft.com/office/2006/metadata/properties/metaAttributes"/>
    <ds:schemaRef ds:uri="http://www.w3.org/2000/xmlns/"/>
    <ds:schemaRef ds:uri="http://www.w3.org/2001/XMLSchema"/>
    <ds:schemaRef ds:uri="973c2f27-6b72-416e-beee-a3f145943eb4"/>
    <ds:schemaRef ds:uri="9ccbd0f6-d61b-4d25-beb1-712984db979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49A5F4-0D1F-43D2-A312-5F57E90B4D17}">
  <ds:schemaRefs>
    <ds:schemaRef ds:uri="http://schemas.microsoft.com/sharepoint/v3/contenttype/forms"/>
  </ds:schemaRefs>
</ds:datastoreItem>
</file>

<file path=customXml/itemProps3.xml><?xml version="1.0" encoding="utf-8"?>
<ds:datastoreItem xmlns:ds="http://schemas.openxmlformats.org/officeDocument/2006/customXml" ds:itemID="{BABA0F87-C1D6-4D7C-A85E-DECBBAF90B4F}">
  <ds:schemaRefs>
    <ds:schemaRef ds:uri="http://purl.org/dc/elements/1.1/"/>
    <ds:schemaRef ds:uri="http://schemas.microsoft.com/office/2006/metadata/properties"/>
    <ds:schemaRef ds:uri="973c2f27-6b72-416e-beee-a3f145943eb4"/>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9ccbd0f6-d61b-4d25-beb1-712984db9790"/>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8258</TotalTime>
  <Words>7026</Words>
  <Application>Microsoft Office PowerPoint</Application>
  <PresentationFormat>Widescreen</PresentationFormat>
  <Paragraphs>946</Paragraphs>
  <Slides>199</Slides>
  <Notes>49</Notes>
  <HiddenSlides>4</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199</vt:i4>
      </vt:variant>
    </vt:vector>
  </HeadingPairs>
  <TitlesOfParts>
    <vt:vector size="213" baseType="lpstr">
      <vt:lpstr>Arial</vt:lpstr>
      <vt:lpstr>Arial MT</vt:lpstr>
      <vt:lpstr>Calibri</vt:lpstr>
      <vt:lpstr>Calibri Light</vt:lpstr>
      <vt:lpstr>Cambria Math</vt:lpstr>
      <vt:lpstr>Courier New</vt:lpstr>
      <vt:lpstr>Marcellus</vt:lpstr>
      <vt:lpstr>Noto Sans Symbols</vt:lpstr>
      <vt:lpstr>Posterama</vt:lpstr>
      <vt:lpstr>Tahoma</vt:lpstr>
      <vt:lpstr>Times</vt:lpstr>
      <vt:lpstr>Times New Roman</vt:lpstr>
      <vt:lpstr>Wingdings</vt:lpstr>
      <vt:lpstr>Office Theme</vt:lpstr>
      <vt:lpstr>Data Link Layer Module 2</vt:lpstr>
      <vt:lpstr>Introduction </vt:lpstr>
      <vt:lpstr>Important Topics </vt:lpstr>
      <vt:lpstr>Types of Errors</vt:lpstr>
      <vt:lpstr>Single-Bit Error </vt:lpstr>
      <vt:lpstr>Types of Errors</vt:lpstr>
      <vt:lpstr>Burst Error of length 8</vt:lpstr>
      <vt:lpstr>Redundancy</vt:lpstr>
      <vt:lpstr>Detection Versus Correction</vt:lpstr>
      <vt:lpstr>Forward Error Correction Versus Retransmission</vt:lpstr>
      <vt:lpstr>Coding</vt:lpstr>
      <vt:lpstr>Coding</vt:lpstr>
      <vt:lpstr>Block Coding</vt:lpstr>
      <vt:lpstr>Example 1</vt:lpstr>
      <vt:lpstr>Example 1(Cont.)</vt:lpstr>
      <vt:lpstr>Example 1(Cont.)</vt:lpstr>
      <vt:lpstr>Error Correction</vt:lpstr>
      <vt:lpstr>Hamming Distance</vt:lpstr>
      <vt:lpstr>Hamming Distance</vt:lpstr>
      <vt:lpstr>Minimum Hamming Distance</vt:lpstr>
      <vt:lpstr>Example 2</vt:lpstr>
      <vt:lpstr>Example 3</vt:lpstr>
      <vt:lpstr>Minimum Hamming distance for  Error Detection </vt:lpstr>
      <vt:lpstr>Fig: Geometric concept for finding dmin in error detection </vt:lpstr>
      <vt:lpstr>Fig: Geometric concept for finding dmin in error correction </vt:lpstr>
      <vt:lpstr>Example 4</vt:lpstr>
      <vt:lpstr>Linear Block Codes</vt:lpstr>
      <vt:lpstr>Some Linear Block Codes</vt:lpstr>
      <vt:lpstr>Example</vt:lpstr>
      <vt:lpstr>Parity Check Code</vt:lpstr>
      <vt:lpstr>Parity Check Code</vt:lpstr>
      <vt:lpstr>Parity Check Code</vt:lpstr>
      <vt:lpstr>Hamming Code</vt:lpstr>
      <vt:lpstr>Hamming Code C(7,4)</vt:lpstr>
      <vt:lpstr>Cyclic Codes</vt:lpstr>
      <vt:lpstr>CRC Code with C(7,4)</vt:lpstr>
      <vt:lpstr>CRC Code encoder and decoder</vt:lpstr>
      <vt:lpstr>Division in CRC encoder</vt:lpstr>
      <vt:lpstr>CRC Division using polynomial</vt:lpstr>
      <vt:lpstr> Standard polynomials</vt:lpstr>
      <vt:lpstr>Checksum</vt:lpstr>
      <vt:lpstr>Checksum</vt:lpstr>
      <vt:lpstr>Data Link Layer</vt:lpstr>
      <vt:lpstr>Data Link Layer</vt:lpstr>
      <vt:lpstr>Framing</vt:lpstr>
      <vt:lpstr>Character Oriented Framing</vt:lpstr>
      <vt:lpstr>Character Oriented Framing</vt:lpstr>
      <vt:lpstr>Bit-Oriented Framing</vt:lpstr>
      <vt:lpstr>Bit Stuffing and  unstuffing</vt:lpstr>
      <vt:lpstr>Flow Control and Error Control</vt:lpstr>
      <vt:lpstr>Flow Control and Error Control</vt:lpstr>
      <vt:lpstr>Flow Control and Error Control</vt:lpstr>
      <vt:lpstr>PowerPoint Presentation</vt:lpstr>
      <vt:lpstr>Noiseless Channel</vt:lpstr>
      <vt:lpstr>Simplest Protocol</vt:lpstr>
      <vt:lpstr>Simplest Protocol</vt:lpstr>
      <vt:lpstr>Sender-site algorithm for the simplest protocol</vt:lpstr>
      <vt:lpstr>Receiver-site algorithm for the simplest protocol</vt:lpstr>
      <vt:lpstr>Simplest Protocol (Example)</vt:lpstr>
      <vt:lpstr>Simplest Protocol (Example)</vt:lpstr>
      <vt:lpstr>Stop and Wait Protocol</vt:lpstr>
      <vt:lpstr>Stop and Wait Protocol</vt:lpstr>
      <vt:lpstr>Stop and Wait Protocol</vt:lpstr>
      <vt:lpstr>Stop and Wait Protocol</vt:lpstr>
      <vt:lpstr>Stop and Wait Protocol (Example)</vt:lpstr>
      <vt:lpstr>Stop and Wait Protocol (Example)</vt:lpstr>
      <vt:lpstr>Noisy Channel</vt:lpstr>
      <vt:lpstr>Stop And Wait ARQ</vt:lpstr>
      <vt:lpstr>Stop And Wait ARQ</vt:lpstr>
      <vt:lpstr>Algorithm: Sender site Algorithm for  Stop And Wait ARQ Protocol</vt:lpstr>
      <vt:lpstr>Algorithm: Sender site Algorithm for  Stop And Wait ARQ Protocol</vt:lpstr>
      <vt:lpstr>Algorithm: Receiver site Algorithm for  Stop And Wait ARQ Protocol</vt:lpstr>
      <vt:lpstr>Stop And Wait ARQ (Example)</vt:lpstr>
      <vt:lpstr>Stop And Wait ARQ (Example)</vt:lpstr>
      <vt:lpstr>Stop And Wait ARQ </vt:lpstr>
      <vt:lpstr>Stop And Wait ARQ </vt:lpstr>
      <vt:lpstr>Stop And Wait ARQ </vt:lpstr>
      <vt:lpstr>Stop And Wait ARQ </vt:lpstr>
      <vt:lpstr>Go-Back-N ARQ </vt:lpstr>
      <vt:lpstr>Go-Back-N ARQ </vt:lpstr>
      <vt:lpstr>Send Window for Go-Back-N ARQ: </vt:lpstr>
      <vt:lpstr>Go-Back-N ARQ</vt:lpstr>
      <vt:lpstr>Receive Window for Go-Back-N ARQ: </vt:lpstr>
      <vt:lpstr>Go-Back-N ARQ</vt:lpstr>
      <vt:lpstr>Go-Back-N ARQ</vt:lpstr>
      <vt:lpstr>PowerPoint Presentation</vt:lpstr>
      <vt:lpstr>PowerPoint Presentation</vt:lpstr>
      <vt:lpstr>PowerPoint Presentation</vt:lpstr>
      <vt:lpstr>Go-Back-N ARQ </vt:lpstr>
      <vt:lpstr>Go-Back-N ARQ </vt:lpstr>
      <vt:lpstr>Selective Repeat ARQ </vt:lpstr>
      <vt:lpstr>Selective Repeat ARQ </vt:lpstr>
      <vt:lpstr>Selective Repeat ARQ </vt:lpstr>
      <vt:lpstr>Selective Repeat ARQ </vt:lpstr>
      <vt:lpstr>Selective Repeat ARQ </vt:lpstr>
      <vt:lpstr>Selective Repeat ARQ </vt:lpstr>
      <vt:lpstr>Selective Repeat ARQ </vt:lpstr>
      <vt:lpstr>Selective Repeat ARQ </vt:lpstr>
      <vt:lpstr>Selective Repeat ARQ </vt:lpstr>
      <vt:lpstr>Selective Repeat ARQ </vt:lpstr>
      <vt:lpstr>Selective Repeat ARQ </vt:lpstr>
      <vt:lpstr>Selective Repeat ARQ </vt:lpstr>
      <vt:lpstr>Selective Repeat ARQ </vt:lpstr>
      <vt:lpstr>Piggybacking in Go Back N ARQ</vt:lpstr>
      <vt:lpstr>HDLC</vt:lpstr>
      <vt:lpstr> Normal Response Mode</vt:lpstr>
      <vt:lpstr> Asynchronous Balanced Mode</vt:lpstr>
      <vt:lpstr> HDLC frames</vt:lpstr>
      <vt:lpstr> HDLC frames</vt:lpstr>
      <vt:lpstr> Control field format for the different frame types</vt:lpstr>
      <vt:lpstr> U-frame control command and response</vt:lpstr>
      <vt:lpstr>Multiple Access</vt:lpstr>
      <vt:lpstr>Multiple Access</vt:lpstr>
      <vt:lpstr>Sublayers of Data Link Layer</vt:lpstr>
      <vt:lpstr>Sublayers of Data Link Layer</vt:lpstr>
      <vt:lpstr>Multiple Access Mechanisms</vt:lpstr>
      <vt:lpstr>Random Access</vt:lpstr>
      <vt:lpstr>Random Access</vt:lpstr>
      <vt:lpstr>ALOHA Network</vt:lpstr>
      <vt:lpstr>Pure ALOHA</vt:lpstr>
      <vt:lpstr>Frames in Pure ALOHA</vt:lpstr>
      <vt:lpstr>Pure ALOHA</vt:lpstr>
      <vt:lpstr>Pure ALOHA</vt:lpstr>
      <vt:lpstr>ALOHA Protocol</vt:lpstr>
      <vt:lpstr>Example</vt:lpstr>
      <vt:lpstr>ALOHA: Vulnerable Time</vt:lpstr>
      <vt:lpstr>ALOHA: Throughput</vt:lpstr>
      <vt:lpstr>Slotted ALOHA</vt:lpstr>
      <vt:lpstr>Slotted ALOHA</vt:lpstr>
      <vt:lpstr>Slotted ALOHA: Vulnerable Time</vt:lpstr>
      <vt:lpstr>Slotted ALOHA: Throughput</vt:lpstr>
      <vt:lpstr>Pure ALOHA: Throughput</vt:lpstr>
      <vt:lpstr>Pure ALOHA: Throughput calculation</vt:lpstr>
      <vt:lpstr>Slotted ALOHA: Throughput Calculation</vt:lpstr>
      <vt:lpstr>Slotted ALOHA: Throughput Calculation</vt:lpstr>
      <vt:lpstr>CSMA</vt:lpstr>
      <vt:lpstr>CSMA</vt:lpstr>
      <vt:lpstr>Collision in CSMA</vt:lpstr>
      <vt:lpstr>Collision in CSMA</vt:lpstr>
      <vt:lpstr>Persistence Methods</vt:lpstr>
      <vt:lpstr>Persistence Methods</vt:lpstr>
      <vt:lpstr>CSMA/CD</vt:lpstr>
      <vt:lpstr>CSMA/CD</vt:lpstr>
      <vt:lpstr>CSMA/CD</vt:lpstr>
      <vt:lpstr>CSMA/CD: Minimum Frame Size</vt:lpstr>
      <vt:lpstr>CSMA/CD: Energy Levels</vt:lpstr>
      <vt:lpstr>CSMA/CD: Flow Diagram</vt:lpstr>
      <vt:lpstr>Difference ALOHA and CSMA/CD</vt:lpstr>
      <vt:lpstr>CSMA/CA</vt:lpstr>
      <vt:lpstr>CSMA/CA</vt:lpstr>
      <vt:lpstr>CSMA/CA</vt:lpstr>
      <vt:lpstr>CSMA/CA</vt:lpstr>
      <vt:lpstr>CSMA/CA</vt:lpstr>
      <vt:lpstr>CSMA/CA</vt:lpstr>
      <vt:lpstr>CSMA/CA: Flow Chart</vt:lpstr>
      <vt:lpstr>CSMA/CA: Hidden and Exposed Terminal Problem**</vt:lpstr>
      <vt:lpstr>Controlled Access</vt:lpstr>
      <vt:lpstr>Reservation</vt:lpstr>
      <vt:lpstr>Reservation Method</vt:lpstr>
      <vt:lpstr>Polling Method</vt:lpstr>
      <vt:lpstr>Polling Method</vt:lpstr>
      <vt:lpstr>Polling Method</vt:lpstr>
      <vt:lpstr>Token Passing</vt:lpstr>
      <vt:lpstr>Token Passing</vt:lpstr>
      <vt:lpstr>Token Passing</vt:lpstr>
      <vt:lpstr>Token Passing</vt:lpstr>
      <vt:lpstr>Channelization</vt:lpstr>
      <vt:lpstr>FDMA</vt:lpstr>
      <vt:lpstr>FDMA and FDM</vt:lpstr>
      <vt:lpstr>TDMA</vt:lpstr>
      <vt:lpstr>CDMA</vt:lpstr>
      <vt:lpstr>CDMA: Chip Sequences</vt:lpstr>
      <vt:lpstr>CDMA: Bit Representation</vt:lpstr>
      <vt:lpstr>Transmission in CDMA</vt:lpstr>
      <vt:lpstr>CDMA Encoding</vt:lpstr>
      <vt:lpstr>Signal Created by CDMA</vt:lpstr>
      <vt:lpstr>CDMA Decoding</vt:lpstr>
      <vt:lpstr>Sequence Generation</vt:lpstr>
      <vt:lpstr>Example: Walsh Table</vt:lpstr>
      <vt:lpstr>PowerPoint Presentation</vt:lpstr>
      <vt:lpstr>PowerPoint Presentation</vt:lpstr>
      <vt:lpstr>PowerPoint Presentation</vt:lpstr>
      <vt:lpstr>PowerPoint Presentation</vt:lpstr>
      <vt:lpstr>PowerPoint Presentation</vt:lpstr>
      <vt:lpstr>PowerPoint Presentation</vt:lpstr>
      <vt:lpstr>802.3 MAC frame </vt:lpstr>
      <vt:lpstr>802.3 MAC frame </vt:lpstr>
      <vt:lpstr>802.3 MAC frame </vt:lpstr>
      <vt:lpstr>802.3 MAC frame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Aditi  Rajani</dc:creator>
  <cp:lastModifiedBy>Gopal Sonune</cp:lastModifiedBy>
  <cp:revision>286</cp:revision>
  <dcterms:created xsi:type="dcterms:W3CDTF">2020-04-30T07:52:47Z</dcterms:created>
  <dcterms:modified xsi:type="dcterms:W3CDTF">2024-08-28T05:28:55Z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0x010100AFCE0B9C3C005A4D962909C93A8B6D84</vt:lpwstr>
  </property>
</Properties>
</file>